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40.svg" ContentType="image/svg+xml"/>
  <Override PartName="/ppt/media/image41.svg" ContentType="image/svg+xml"/>
  <Override PartName="/ppt/media/image42.svg" ContentType="image/svg+xml"/>
  <Override PartName="/ppt/media/image43.svg" ContentType="image/svg+xml"/>
  <Override PartName="/ppt/media/image44.svg" ContentType="image/svg+xml"/>
  <Override PartName="/ppt/media/image45.svg" ContentType="image/svg+xml"/>
  <Override PartName="/ppt/media/image46.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2" r:id="rId4"/>
    <p:sldMasterId id="2147483664" r:id="rId5"/>
    <p:sldMasterId id="2147483666" r:id="rId6"/>
    <p:sldMasterId id="2147483668" r:id="rId7"/>
    <p:sldMasterId id="2147483670" r:id="rId8"/>
  </p:sldMasterIdLst>
  <p:notesMasterIdLst>
    <p:notesMasterId r:id="rId10"/>
  </p:notesMasterIdLst>
  <p:sldIdLst>
    <p:sldId id="256" r:id="rId9"/>
    <p:sldId id="257" r:id="rId11"/>
    <p:sldId id="284" r:id="rId12"/>
    <p:sldId id="258" r:id="rId13"/>
    <p:sldId id="282" r:id="rId14"/>
    <p:sldId id="283" r:id="rId15"/>
    <p:sldId id="259" r:id="rId16"/>
    <p:sldId id="260" r:id="rId17"/>
    <p:sldId id="279" r:id="rId18"/>
    <p:sldId id="261" r:id="rId19"/>
    <p:sldId id="262" r:id="rId20"/>
    <p:sldId id="263" r:id="rId21"/>
    <p:sldId id="264" r:id="rId22"/>
    <p:sldId id="280" r:id="rId23"/>
    <p:sldId id="265" r:id="rId24"/>
    <p:sldId id="266" r:id="rId25"/>
    <p:sldId id="270" r:id="rId26"/>
    <p:sldId id="271" r:id="rId27"/>
    <p:sldId id="273" r:id="rId28"/>
    <p:sldId id="274" r:id="rId29"/>
    <p:sldId id="275" r:id="rId30"/>
    <p:sldId id="276" r:id="rId31"/>
    <p:sldId id="277" r:id="rId32"/>
    <p:sldId id="278"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false">
  <p:normalViewPr>
    <p:restoredLeft sz="15620"/>
    <p:restoredTop sz="94660"/>
  </p:normalViewPr>
  <p:slideViewPr>
    <p:cSldViewPr snapToGrid="0">
      <p:cViewPr varScale="1">
        <p:scale>
          <a:sx n="100" d="100"/>
          <a:sy n="100" d="100"/>
        </p:scale>
        <p:origin x="0" y="0"/>
      </p:cViewPr>
      <p:guideLst>
        <p:guide orient="horz" pos="1512"/>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以上就是我们今天要解读的四项核心政策。接下来，我们将对这些政策的红利进行一个总结，并为大家提供一份简明的申请指南，希望能帮助大家更好地把握机遇，畅享政策红利。</a:t>
            </a: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true"/>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true" noRot="true" noChangeAspect="true"/>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true"/>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true"/>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true"/>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true"/>
          <p:nvPr>
            <p:ph type="ctrTitle"/>
          </p:nvPr>
        </p:nvSpPr>
        <p:spPr>
          <a:xfrm>
            <a:off x="1143000" y="841772"/>
            <a:ext cx="6858000" cy="1790700"/>
          </a:xfrm>
          <a:prstGeom prst="rect">
            <a:avLst/>
          </a:prstGeom>
          <a:noFill/>
          <a:ln>
            <a:noFill/>
          </a:ln>
        </p:spPr>
        <p:txBody>
          <a:bodyPr spcFirstLastPara="1" wrap="square" lIns="68575" tIns="34275" rIns="68575" bIns="34275" anchor="b" anchorCtr="false">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true"/>
          <p:nvPr>
            <p:ph type="subTitle" idx="1"/>
          </p:nvPr>
        </p:nvSpPr>
        <p:spPr>
          <a:xfrm>
            <a:off x="1143000" y="2701528"/>
            <a:ext cx="6858000" cy="1241821"/>
          </a:xfrm>
          <a:prstGeom prst="rect">
            <a:avLst/>
          </a:prstGeom>
          <a:noFill/>
          <a:ln>
            <a:noFill/>
          </a:ln>
        </p:spPr>
        <p:txBody>
          <a:bodyPr spcFirstLastPara="1" wrap="square" lIns="68575" tIns="34275" rIns="68575" bIns="34275" anchor="t" anchorCtr="false">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true"/>
          <p:nvPr>
            <p:ph type="title"/>
          </p:nvPr>
        </p:nvSpPr>
        <p:spPr>
          <a:xfrm>
            <a:off x="628650" y="273844"/>
            <a:ext cx="7886700" cy="994172"/>
          </a:xfrm>
          <a:prstGeom prst="rect">
            <a:avLst/>
          </a:prstGeom>
          <a:noFill/>
          <a:ln>
            <a:noFill/>
          </a:ln>
        </p:spPr>
        <p:txBody>
          <a:bodyPr spcFirstLastPara="1" wrap="square" lIns="68575" tIns="34275" rIns="68575" bIns="34275" anchor="ctr" anchorCtr="false">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true"/>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false">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true"/>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false">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true"/>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false">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true"/>
          <p:nvPr>
            <p:ph type="title"/>
          </p:nvPr>
        </p:nvSpPr>
        <p:spPr>
          <a:xfrm>
            <a:off x="628650" y="273844"/>
            <a:ext cx="7886700" cy="994172"/>
          </a:xfrm>
          <a:prstGeom prst="rect">
            <a:avLst/>
          </a:prstGeom>
          <a:noFill/>
          <a:ln>
            <a:noFill/>
          </a:ln>
        </p:spPr>
        <p:txBody>
          <a:bodyPr spcFirstLastPara="1" wrap="square" lIns="68575" tIns="34275" rIns="68575" bIns="34275" anchor="ctr" anchorCtr="false">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true"/>
          <p:nvPr>
            <p:ph type="body" idx="1"/>
          </p:nvPr>
        </p:nvSpPr>
        <p:spPr>
          <a:xfrm>
            <a:off x="628650" y="1369219"/>
            <a:ext cx="7886700" cy="3263504"/>
          </a:xfrm>
          <a:prstGeom prst="rect">
            <a:avLst/>
          </a:prstGeom>
          <a:noFill/>
          <a:ln>
            <a:noFill/>
          </a:ln>
        </p:spPr>
        <p:txBody>
          <a:bodyPr spcFirstLastPara="1" wrap="square" lIns="68575" tIns="34275" rIns="68575" bIns="34275" anchor="t" anchorCtr="false">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true"/>
          <p:nvPr>
            <p:ph type="title"/>
          </p:nvPr>
        </p:nvSpPr>
        <p:spPr>
          <a:xfrm>
            <a:off x="623888" y="1282304"/>
            <a:ext cx="7886700" cy="2139553"/>
          </a:xfrm>
          <a:prstGeom prst="rect">
            <a:avLst/>
          </a:prstGeom>
          <a:noFill/>
          <a:ln>
            <a:noFill/>
          </a:ln>
        </p:spPr>
        <p:txBody>
          <a:bodyPr spcFirstLastPara="1" wrap="square" lIns="68575" tIns="34275" rIns="68575" bIns="34275" anchor="b" anchorCtr="false">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true"/>
          <p:nvPr>
            <p:ph type="body" idx="1"/>
          </p:nvPr>
        </p:nvSpPr>
        <p:spPr>
          <a:xfrm>
            <a:off x="623888" y="3442097"/>
            <a:ext cx="7886700" cy="1125140"/>
          </a:xfrm>
          <a:prstGeom prst="rect">
            <a:avLst/>
          </a:prstGeom>
          <a:noFill/>
          <a:ln>
            <a:noFill/>
          </a:ln>
        </p:spPr>
        <p:txBody>
          <a:bodyPr spcFirstLastPara="1" wrap="square" lIns="68575" tIns="34275" rIns="68575" bIns="34275" anchor="t" anchorCtr="false">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true"/>
          <p:nvPr>
            <p:ph type="title"/>
          </p:nvPr>
        </p:nvSpPr>
        <p:spPr>
          <a:xfrm>
            <a:off x="628650" y="273844"/>
            <a:ext cx="7886700" cy="994172"/>
          </a:xfrm>
          <a:prstGeom prst="rect">
            <a:avLst/>
          </a:prstGeom>
          <a:noFill/>
          <a:ln>
            <a:noFill/>
          </a:ln>
        </p:spPr>
        <p:txBody>
          <a:bodyPr spcFirstLastPara="1" wrap="square" lIns="68575" tIns="34275" rIns="68575" bIns="34275" anchor="ctr" anchorCtr="false">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true"/>
          <p:nvPr>
            <p:ph type="body" idx="1"/>
          </p:nvPr>
        </p:nvSpPr>
        <p:spPr>
          <a:xfrm>
            <a:off x="628650" y="1369219"/>
            <a:ext cx="3886200" cy="3263504"/>
          </a:xfrm>
          <a:prstGeom prst="rect">
            <a:avLst/>
          </a:prstGeom>
          <a:noFill/>
          <a:ln>
            <a:noFill/>
          </a:ln>
        </p:spPr>
        <p:txBody>
          <a:bodyPr spcFirstLastPara="1" wrap="square" lIns="68575" tIns="34275" rIns="68575" bIns="34275" anchor="t" anchorCtr="false">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true"/>
          <p:nvPr>
            <p:ph type="body" idx="2"/>
          </p:nvPr>
        </p:nvSpPr>
        <p:spPr>
          <a:xfrm>
            <a:off x="4629150" y="1369219"/>
            <a:ext cx="3886200" cy="3263504"/>
          </a:xfrm>
          <a:prstGeom prst="rect">
            <a:avLst/>
          </a:prstGeom>
          <a:noFill/>
          <a:ln>
            <a:noFill/>
          </a:ln>
        </p:spPr>
        <p:txBody>
          <a:bodyPr spcFirstLastPara="1" wrap="square" lIns="68575" tIns="34275" rIns="68575" bIns="34275" anchor="t" anchorCtr="false">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true"/>
          <p:nvPr>
            <p:ph type="title"/>
          </p:nvPr>
        </p:nvSpPr>
        <p:spPr>
          <a:xfrm>
            <a:off x="629841" y="273844"/>
            <a:ext cx="7886700" cy="994172"/>
          </a:xfrm>
          <a:prstGeom prst="rect">
            <a:avLst/>
          </a:prstGeom>
          <a:noFill/>
          <a:ln>
            <a:noFill/>
          </a:ln>
        </p:spPr>
        <p:txBody>
          <a:bodyPr spcFirstLastPara="1" wrap="square" lIns="68575" tIns="34275" rIns="68575" bIns="34275" anchor="ctr" anchorCtr="false">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true"/>
          <p:nvPr>
            <p:ph type="body" idx="1"/>
          </p:nvPr>
        </p:nvSpPr>
        <p:spPr>
          <a:xfrm>
            <a:off x="629841" y="1260872"/>
            <a:ext cx="3868340" cy="617934"/>
          </a:xfrm>
          <a:prstGeom prst="rect">
            <a:avLst/>
          </a:prstGeom>
          <a:noFill/>
          <a:ln>
            <a:noFill/>
          </a:ln>
        </p:spPr>
        <p:txBody>
          <a:bodyPr spcFirstLastPara="1" wrap="square" lIns="68575" tIns="34275" rIns="68575" bIns="34275" anchor="b" anchorCtr="false">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true"/>
          <p:nvPr>
            <p:ph type="body" idx="2"/>
          </p:nvPr>
        </p:nvSpPr>
        <p:spPr>
          <a:xfrm>
            <a:off x="629841" y="1878806"/>
            <a:ext cx="3868340" cy="2763441"/>
          </a:xfrm>
          <a:prstGeom prst="rect">
            <a:avLst/>
          </a:prstGeom>
          <a:noFill/>
          <a:ln>
            <a:noFill/>
          </a:ln>
        </p:spPr>
        <p:txBody>
          <a:bodyPr spcFirstLastPara="1" wrap="square" lIns="68575" tIns="34275" rIns="68575" bIns="34275" anchor="t" anchorCtr="false">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true"/>
          <p:nvPr>
            <p:ph type="body" idx="3"/>
          </p:nvPr>
        </p:nvSpPr>
        <p:spPr>
          <a:xfrm>
            <a:off x="4629150" y="1260872"/>
            <a:ext cx="3887391" cy="617934"/>
          </a:xfrm>
          <a:prstGeom prst="rect">
            <a:avLst/>
          </a:prstGeom>
          <a:noFill/>
          <a:ln>
            <a:noFill/>
          </a:ln>
        </p:spPr>
        <p:txBody>
          <a:bodyPr spcFirstLastPara="1" wrap="square" lIns="68575" tIns="34275" rIns="68575" bIns="34275" anchor="b" anchorCtr="false">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true"/>
          <p:nvPr>
            <p:ph type="body" idx="4"/>
          </p:nvPr>
        </p:nvSpPr>
        <p:spPr>
          <a:xfrm>
            <a:off x="4629150" y="1878806"/>
            <a:ext cx="3887391" cy="2763441"/>
          </a:xfrm>
          <a:prstGeom prst="rect">
            <a:avLst/>
          </a:prstGeom>
          <a:noFill/>
          <a:ln>
            <a:noFill/>
          </a:ln>
        </p:spPr>
        <p:txBody>
          <a:bodyPr spcFirstLastPara="1" wrap="square" lIns="68575" tIns="34275" rIns="68575" bIns="34275" anchor="t" anchorCtr="false">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true"/>
          <p:nvPr>
            <p:ph type="title"/>
          </p:nvPr>
        </p:nvSpPr>
        <p:spPr>
          <a:xfrm>
            <a:off x="628650" y="273844"/>
            <a:ext cx="7886700" cy="994172"/>
          </a:xfrm>
          <a:prstGeom prst="rect">
            <a:avLst/>
          </a:prstGeom>
          <a:noFill/>
          <a:ln>
            <a:noFill/>
          </a:ln>
        </p:spPr>
        <p:txBody>
          <a:bodyPr spcFirstLastPara="1" wrap="square" lIns="68575" tIns="34275" rIns="68575" bIns="34275" anchor="ctr" anchorCtr="false">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true"/>
          <p:nvPr>
            <p:ph type="title"/>
          </p:nvPr>
        </p:nvSpPr>
        <p:spPr>
          <a:xfrm>
            <a:off x="629841" y="342900"/>
            <a:ext cx="2949178" cy="1200150"/>
          </a:xfrm>
          <a:prstGeom prst="rect">
            <a:avLst/>
          </a:prstGeom>
          <a:noFill/>
          <a:ln>
            <a:noFill/>
          </a:ln>
        </p:spPr>
        <p:txBody>
          <a:bodyPr spcFirstLastPara="1" wrap="square" lIns="68575" tIns="34275" rIns="68575" bIns="34275" anchor="b" anchorCtr="false">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true"/>
          <p:nvPr>
            <p:ph type="body" idx="1"/>
          </p:nvPr>
        </p:nvSpPr>
        <p:spPr>
          <a:xfrm>
            <a:off x="3887391" y="740569"/>
            <a:ext cx="4629150" cy="3655219"/>
          </a:xfrm>
          <a:prstGeom prst="rect">
            <a:avLst/>
          </a:prstGeom>
          <a:noFill/>
          <a:ln>
            <a:noFill/>
          </a:ln>
        </p:spPr>
        <p:txBody>
          <a:bodyPr spcFirstLastPara="1" wrap="square" lIns="68575" tIns="34275" rIns="68575" bIns="34275" anchor="t" anchorCtr="false">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true"/>
          <p:nvPr>
            <p:ph type="body" idx="2"/>
          </p:nvPr>
        </p:nvSpPr>
        <p:spPr>
          <a:xfrm>
            <a:off x="629841" y="1543050"/>
            <a:ext cx="2949178" cy="2858691"/>
          </a:xfrm>
          <a:prstGeom prst="rect">
            <a:avLst/>
          </a:prstGeom>
          <a:noFill/>
          <a:ln>
            <a:noFill/>
          </a:ln>
        </p:spPr>
        <p:txBody>
          <a:bodyPr spcFirstLastPara="1" wrap="square" lIns="68575" tIns="34275" rIns="68575" bIns="34275" anchor="t" anchorCtr="false">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true"/>
          <p:nvPr>
            <p:ph type="title"/>
          </p:nvPr>
        </p:nvSpPr>
        <p:spPr>
          <a:xfrm>
            <a:off x="629841" y="342900"/>
            <a:ext cx="2949178" cy="1200150"/>
          </a:xfrm>
          <a:prstGeom prst="rect">
            <a:avLst/>
          </a:prstGeom>
          <a:noFill/>
          <a:ln>
            <a:noFill/>
          </a:ln>
        </p:spPr>
        <p:txBody>
          <a:bodyPr spcFirstLastPara="1" wrap="square" lIns="68575" tIns="34275" rIns="68575" bIns="34275" anchor="b" anchorCtr="false">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true"/>
          <p:nvPr>
            <p:ph type="body" idx="1"/>
          </p:nvPr>
        </p:nvSpPr>
        <p:spPr>
          <a:xfrm>
            <a:off x="629841" y="1543050"/>
            <a:ext cx="2949178" cy="2858691"/>
          </a:xfrm>
          <a:prstGeom prst="rect">
            <a:avLst/>
          </a:prstGeom>
          <a:noFill/>
          <a:ln>
            <a:noFill/>
          </a:ln>
        </p:spPr>
        <p:txBody>
          <a:bodyPr spcFirstLastPara="1" wrap="square" lIns="68575" tIns="34275" rIns="68575" bIns="34275" anchor="t" anchorCtr="false">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true"/>
          <p:nvPr>
            <p:ph type="title"/>
          </p:nvPr>
        </p:nvSpPr>
        <p:spPr>
          <a:xfrm>
            <a:off x="628650" y="273844"/>
            <a:ext cx="7886700" cy="994172"/>
          </a:xfrm>
          <a:prstGeom prst="rect">
            <a:avLst/>
          </a:prstGeom>
          <a:noFill/>
          <a:ln>
            <a:noFill/>
          </a:ln>
        </p:spPr>
        <p:txBody>
          <a:bodyPr spcFirstLastPara="1" wrap="square" lIns="68575" tIns="34275" rIns="68575" bIns="34275" anchor="ctr" anchorCtr="false">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true"/>
          <p:nvPr>
            <p:ph type="body" idx="1"/>
          </p:nvPr>
        </p:nvSpPr>
        <p:spPr>
          <a:xfrm>
            <a:off x="628650" y="1369219"/>
            <a:ext cx="7886700" cy="3263504"/>
          </a:xfrm>
          <a:prstGeom prst="rect">
            <a:avLst/>
          </a:prstGeom>
          <a:noFill/>
          <a:ln>
            <a:noFill/>
          </a:ln>
        </p:spPr>
        <p:txBody>
          <a:bodyPr spcFirstLastPara="1" wrap="square" lIns="68575" tIns="34275" rIns="68575" bIns="34275" anchor="t" anchorCtr="false">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true"/>
          <p:nvPr>
            <p:ph type="dt" idx="10"/>
          </p:nvPr>
        </p:nvSpPr>
        <p:spPr>
          <a:xfrm>
            <a:off x="628650" y="4767263"/>
            <a:ext cx="2057400" cy="273844"/>
          </a:xfrm>
          <a:prstGeom prst="rect">
            <a:avLst/>
          </a:prstGeom>
          <a:noFill/>
          <a:ln>
            <a:noFill/>
          </a:ln>
        </p:spPr>
        <p:txBody>
          <a:bodyPr spcFirstLastPara="1" wrap="square" lIns="68575" tIns="34275" rIns="68575" bIns="34275" anchor="ctr" anchorCtr="false">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true"/>
          <p:nvPr>
            <p:ph type="ftr" idx="11"/>
          </p:nvPr>
        </p:nvSpPr>
        <p:spPr>
          <a:xfrm>
            <a:off x="3028950" y="4767263"/>
            <a:ext cx="3086100" cy="273844"/>
          </a:xfrm>
          <a:prstGeom prst="rect">
            <a:avLst/>
          </a:prstGeom>
          <a:noFill/>
          <a:ln>
            <a:noFill/>
          </a:ln>
        </p:spPr>
        <p:txBody>
          <a:bodyPr spcFirstLastPara="1" wrap="square" lIns="68575" tIns="34275" rIns="68575" bIns="34275" anchor="ctr" anchorCtr="false">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true"/>
          <p:nvPr>
            <p:ph type="sldNum" idx="12"/>
          </p:nvPr>
        </p:nvSpPr>
        <p:spPr>
          <a:xfrm>
            <a:off x="6457950" y="4767263"/>
            <a:ext cx="2057400" cy="273844"/>
          </a:xfrm>
          <a:prstGeom prst="rect">
            <a:avLst/>
          </a:prstGeom>
          <a:noFill/>
          <a:ln>
            <a:noFill/>
          </a:ln>
        </p:spPr>
        <p:txBody>
          <a:bodyPr spcFirstLastPara="1" wrap="square" lIns="68575" tIns="34275" rIns="68575" bIns="34275" anchor="ctr" anchorCtr="false">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2.xml"/><Relationship Id="rId7" Type="http://schemas.openxmlformats.org/officeDocument/2006/relationships/image" Target="../media/image27.jpeg"/><Relationship Id="rId6" Type="http://schemas.openxmlformats.org/officeDocument/2006/relationships/image" Target="../media/image19.svg"/><Relationship Id="rId5" Type="http://schemas.openxmlformats.org/officeDocument/2006/relationships/image" Target="../media/image26.png"/><Relationship Id="rId4" Type="http://schemas.openxmlformats.org/officeDocument/2006/relationships/image" Target="../media/image18.svg"/><Relationship Id="rId3" Type="http://schemas.openxmlformats.org/officeDocument/2006/relationships/image" Target="../media/image25.png"/><Relationship Id="rId2" Type="http://schemas.openxmlformats.org/officeDocument/2006/relationships/image" Target="../media/image17.sv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3.svg"/><Relationship Id="rId7" Type="http://schemas.openxmlformats.org/officeDocument/2006/relationships/image" Target="../media/image31.png"/><Relationship Id="rId6" Type="http://schemas.openxmlformats.org/officeDocument/2006/relationships/image" Target="../media/image22.svg"/><Relationship Id="rId5" Type="http://schemas.openxmlformats.org/officeDocument/2006/relationships/image" Target="../media/image30.png"/><Relationship Id="rId4" Type="http://schemas.openxmlformats.org/officeDocument/2006/relationships/image" Target="../media/image21.svg"/><Relationship Id="rId3" Type="http://schemas.openxmlformats.org/officeDocument/2006/relationships/image" Target="../media/image29.png"/><Relationship Id="rId2" Type="http://schemas.openxmlformats.org/officeDocument/2006/relationships/image" Target="../media/image20.svg"/><Relationship Id="rId16" Type="http://schemas.openxmlformats.org/officeDocument/2006/relationships/notesSlide" Target="../notesSlides/notesSlide11.xml"/><Relationship Id="rId15" Type="http://schemas.openxmlformats.org/officeDocument/2006/relationships/slideLayout" Target="../slideLayouts/slideLayout12.xml"/><Relationship Id="rId14" Type="http://schemas.openxmlformats.org/officeDocument/2006/relationships/image" Target="../media/image6.svg"/><Relationship Id="rId13" Type="http://schemas.openxmlformats.org/officeDocument/2006/relationships/image" Target="../media/image12.png"/><Relationship Id="rId12" Type="http://schemas.openxmlformats.org/officeDocument/2006/relationships/image" Target="../media/image24.svg"/><Relationship Id="rId11" Type="http://schemas.openxmlformats.org/officeDocument/2006/relationships/image" Target="../media/image32.png"/><Relationship Id="rId10" Type="http://schemas.openxmlformats.org/officeDocument/2006/relationships/image" Target="../media/image19.sv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33.jpeg"/></Relationships>
</file>

<file path=ppt/slides/_rels/slide13.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27.svg"/><Relationship Id="rId7" Type="http://schemas.openxmlformats.org/officeDocument/2006/relationships/image" Target="../media/image36.png"/><Relationship Id="rId6" Type="http://schemas.openxmlformats.org/officeDocument/2006/relationships/image" Target="../media/image19.svg"/><Relationship Id="rId5" Type="http://schemas.openxmlformats.org/officeDocument/2006/relationships/image" Target="../media/image26.png"/><Relationship Id="rId4" Type="http://schemas.openxmlformats.org/officeDocument/2006/relationships/image" Target="../media/image26.svg"/><Relationship Id="rId3" Type="http://schemas.openxmlformats.org/officeDocument/2006/relationships/image" Target="../media/image35.png"/><Relationship Id="rId2" Type="http://schemas.openxmlformats.org/officeDocument/2006/relationships/image" Target="../media/image25.svg"/><Relationship Id="rId12" Type="http://schemas.openxmlformats.org/officeDocument/2006/relationships/notesSlide" Target="../notesSlides/notesSlide13.xml"/><Relationship Id="rId11" Type="http://schemas.openxmlformats.org/officeDocument/2006/relationships/slideLayout" Target="../slideLayouts/slideLayout12.xml"/><Relationship Id="rId10" Type="http://schemas.openxmlformats.org/officeDocument/2006/relationships/image" Target="../media/image28.svg"/><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4.xml"/><Relationship Id="rId4" Type="http://schemas.openxmlformats.org/officeDocument/2006/relationships/image" Target="../media/image26.svg"/><Relationship Id="rId3" Type="http://schemas.openxmlformats.org/officeDocument/2006/relationships/image" Target="../media/image39.png"/><Relationship Id="rId2" Type="http://schemas.openxmlformats.org/officeDocument/2006/relationships/image" Target="../media/image25.svg"/><Relationship Id="rId1" Type="http://schemas.openxmlformats.org/officeDocument/2006/relationships/image" Target="../media/image38.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2.xml"/><Relationship Id="rId7" Type="http://schemas.openxmlformats.org/officeDocument/2006/relationships/image" Target="../media/image42.jpeg"/><Relationship Id="rId6" Type="http://schemas.openxmlformats.org/officeDocument/2006/relationships/image" Target="../media/image9.svg"/><Relationship Id="rId5" Type="http://schemas.openxmlformats.org/officeDocument/2006/relationships/image" Target="../media/image41.png"/><Relationship Id="rId4" Type="http://schemas.openxmlformats.org/officeDocument/2006/relationships/image" Target="../media/image29.svg"/><Relationship Id="rId3" Type="http://schemas.openxmlformats.org/officeDocument/2006/relationships/image" Target="../media/image40.png"/><Relationship Id="rId2" Type="http://schemas.openxmlformats.org/officeDocument/2006/relationships/image" Target="../media/image26.svg"/><Relationship Id="rId1" Type="http://schemas.openxmlformats.org/officeDocument/2006/relationships/image" Target="../media/image39.png"/></Relationships>
</file>

<file path=ppt/slides/_rels/slide16.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20.svg"/><Relationship Id="rId7" Type="http://schemas.openxmlformats.org/officeDocument/2006/relationships/image" Target="../media/image46.png"/><Relationship Id="rId6" Type="http://schemas.openxmlformats.org/officeDocument/2006/relationships/image" Target="../media/image31.svg"/><Relationship Id="rId5" Type="http://schemas.openxmlformats.org/officeDocument/2006/relationships/image" Target="../media/image45.png"/><Relationship Id="rId4" Type="http://schemas.openxmlformats.org/officeDocument/2006/relationships/image" Target="../media/image21.svg"/><Relationship Id="rId3" Type="http://schemas.openxmlformats.org/officeDocument/2006/relationships/image" Target="../media/image44.png"/><Relationship Id="rId2" Type="http://schemas.openxmlformats.org/officeDocument/2006/relationships/image" Target="../media/image30.svg"/><Relationship Id="rId14" Type="http://schemas.openxmlformats.org/officeDocument/2006/relationships/notesSlide" Target="../notesSlides/notesSlide16.xml"/><Relationship Id="rId13" Type="http://schemas.openxmlformats.org/officeDocument/2006/relationships/slideLayout" Target="../slideLayouts/slideLayout12.xml"/><Relationship Id="rId12" Type="http://schemas.openxmlformats.org/officeDocument/2006/relationships/image" Target="../media/image25.svg"/><Relationship Id="rId11" Type="http://schemas.openxmlformats.org/officeDocument/2006/relationships/image" Target="../media/image38.png"/><Relationship Id="rId10" Type="http://schemas.openxmlformats.org/officeDocument/2006/relationships/image" Target="../media/image32.svg"/><Relationship Id="rId1"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48.jpeg"/></Relationships>
</file>

<file path=ppt/slides/_rels/slide18.xml.rels><?xml version="1.0" encoding="UTF-8" standalone="yes"?>
<Relationships xmlns="http://schemas.openxmlformats.org/package/2006/relationships"><Relationship Id="rId9" Type="http://schemas.openxmlformats.org/officeDocument/2006/relationships/image" Target="../media/image53.jpeg"/><Relationship Id="rId8" Type="http://schemas.openxmlformats.org/officeDocument/2006/relationships/image" Target="../media/image28.svg"/><Relationship Id="rId7" Type="http://schemas.openxmlformats.org/officeDocument/2006/relationships/image" Target="../media/image52.png"/><Relationship Id="rId6" Type="http://schemas.openxmlformats.org/officeDocument/2006/relationships/image" Target="../media/image35.svg"/><Relationship Id="rId5" Type="http://schemas.openxmlformats.org/officeDocument/2006/relationships/image" Target="../media/image51.png"/><Relationship Id="rId4" Type="http://schemas.openxmlformats.org/officeDocument/2006/relationships/image" Target="../media/image34.svg"/><Relationship Id="rId3" Type="http://schemas.openxmlformats.org/officeDocument/2006/relationships/image" Target="../media/image50.png"/><Relationship Id="rId2" Type="http://schemas.openxmlformats.org/officeDocument/2006/relationships/image" Target="../media/image33.svg"/><Relationship Id="rId11" Type="http://schemas.openxmlformats.org/officeDocument/2006/relationships/notesSlide" Target="../notesSlides/notesSlide18.xml"/><Relationship Id="rId10" Type="http://schemas.openxmlformats.org/officeDocument/2006/relationships/slideLayout" Target="../slideLayouts/slideLayout12.xml"/><Relationship Id="rId1"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38.svg"/><Relationship Id="rId7" Type="http://schemas.openxmlformats.org/officeDocument/2006/relationships/image" Target="../media/image57.png"/><Relationship Id="rId6" Type="http://schemas.openxmlformats.org/officeDocument/2006/relationships/image" Target="../media/image37.svg"/><Relationship Id="rId5" Type="http://schemas.openxmlformats.org/officeDocument/2006/relationships/image" Target="../media/image56.png"/><Relationship Id="rId4" Type="http://schemas.openxmlformats.org/officeDocument/2006/relationships/image" Target="../media/image36.svg"/><Relationship Id="rId3" Type="http://schemas.openxmlformats.org/officeDocument/2006/relationships/image" Target="../media/image55.png"/><Relationship Id="rId2" Type="http://schemas.openxmlformats.org/officeDocument/2006/relationships/image" Target="../media/image20.svg"/><Relationship Id="rId12" Type="http://schemas.openxmlformats.org/officeDocument/2006/relationships/notesSlide" Target="../notesSlides/notesSlide20.xml"/><Relationship Id="rId11" Type="http://schemas.openxmlformats.org/officeDocument/2006/relationships/slideLayout" Target="../slideLayouts/slideLayout12.xml"/><Relationship Id="rId10" Type="http://schemas.openxmlformats.org/officeDocument/2006/relationships/image" Target="../media/image33.svg"/><Relationship Id="rId1" Type="http://schemas.openxmlformats.org/officeDocument/2006/relationships/image" Target="../media/image46.png"/></Relationships>
</file>

<file path=ppt/slides/_rels/slide21.xml.rels><?xml version="1.0" encoding="UTF-8" standalone="yes"?>
<Relationships xmlns="http://schemas.openxmlformats.org/package/2006/relationships"><Relationship Id="rId9" Type="http://schemas.openxmlformats.org/officeDocument/2006/relationships/image" Target="../media/image61.png"/><Relationship Id="rId8" Type="http://schemas.openxmlformats.org/officeDocument/2006/relationships/image" Target="../media/image20.svg"/><Relationship Id="rId7" Type="http://schemas.openxmlformats.org/officeDocument/2006/relationships/image" Target="../media/image46.png"/><Relationship Id="rId6" Type="http://schemas.openxmlformats.org/officeDocument/2006/relationships/image" Target="../media/image41.svg"/><Relationship Id="rId5" Type="http://schemas.openxmlformats.org/officeDocument/2006/relationships/image" Target="../media/image60.png"/><Relationship Id="rId4" Type="http://schemas.openxmlformats.org/officeDocument/2006/relationships/image" Target="../media/image40.svg"/><Relationship Id="rId3" Type="http://schemas.openxmlformats.org/officeDocument/2006/relationships/image" Target="../media/image59.png"/><Relationship Id="rId2" Type="http://schemas.openxmlformats.org/officeDocument/2006/relationships/image" Target="../media/image39.svg"/><Relationship Id="rId16" Type="http://schemas.openxmlformats.org/officeDocument/2006/relationships/notesSlide" Target="../notesSlides/notesSlide21.xml"/><Relationship Id="rId15" Type="http://schemas.openxmlformats.org/officeDocument/2006/relationships/slideLayout" Target="../slideLayouts/slideLayout12.xml"/><Relationship Id="rId14" Type="http://schemas.openxmlformats.org/officeDocument/2006/relationships/image" Target="../media/image43.svg"/><Relationship Id="rId13" Type="http://schemas.openxmlformats.org/officeDocument/2006/relationships/image" Target="../media/image63.png"/><Relationship Id="rId12" Type="http://schemas.openxmlformats.org/officeDocument/2006/relationships/image" Target="../media/image42.svg"/><Relationship Id="rId11" Type="http://schemas.openxmlformats.org/officeDocument/2006/relationships/image" Target="../media/image62.png"/><Relationship Id="rId10" Type="http://schemas.openxmlformats.org/officeDocument/2006/relationships/image" Target="../media/image6.svg"/><Relationship Id="rId1" Type="http://schemas.openxmlformats.org/officeDocument/2006/relationships/image" Target="../media/image58.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12.xml"/><Relationship Id="rId7" Type="http://schemas.openxmlformats.org/officeDocument/2006/relationships/image" Target="../media/image67.jpeg"/><Relationship Id="rId6" Type="http://schemas.openxmlformats.org/officeDocument/2006/relationships/image" Target="../media/image46.svg"/><Relationship Id="rId5" Type="http://schemas.openxmlformats.org/officeDocument/2006/relationships/image" Target="../media/image66.png"/><Relationship Id="rId4" Type="http://schemas.openxmlformats.org/officeDocument/2006/relationships/image" Target="../media/image45.svg"/><Relationship Id="rId3" Type="http://schemas.openxmlformats.org/officeDocument/2006/relationships/image" Target="../media/image65.png"/><Relationship Id="rId2" Type="http://schemas.openxmlformats.org/officeDocument/2006/relationships/image" Target="../media/image44.svg"/><Relationship Id="rId1"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9.png"/><Relationship Id="rId7" Type="http://schemas.openxmlformats.org/officeDocument/2006/relationships/image" Target="../media/image3.svg"/><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7.png"/><Relationship Id="rId3" Type="http://schemas.openxmlformats.org/officeDocument/2006/relationships/image" Target="../media/image1.svg"/><Relationship Id="rId2" Type="http://schemas.openxmlformats.org/officeDocument/2006/relationships/image" Target="../media/image6.png"/><Relationship Id="rId13" Type="http://schemas.openxmlformats.org/officeDocument/2006/relationships/notesSlide" Target="../notesSlides/notesSlide5.xml"/><Relationship Id="rId12" Type="http://schemas.openxmlformats.org/officeDocument/2006/relationships/slideLayout" Target="../slideLayouts/slideLayout15.xml"/><Relationship Id="rId11" Type="http://schemas.openxmlformats.org/officeDocument/2006/relationships/image" Target="../media/image5.svg"/><Relationship Id="rId10" Type="http://schemas.openxmlformats.org/officeDocument/2006/relationships/image" Target="../media/image10.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notesSlide" Target="../notesSlides/notesSlide6.xml"/><Relationship Id="rId20" Type="http://schemas.openxmlformats.org/officeDocument/2006/relationships/slideLayout" Target="../slideLayouts/slideLayout16.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2.xml"/><Relationship Id="rId7" Type="http://schemas.openxmlformats.org/officeDocument/2006/relationships/image" Target="../media/image15.jpeg"/><Relationship Id="rId6" Type="http://schemas.openxmlformats.org/officeDocument/2006/relationships/image" Target="../media/image8.svg"/><Relationship Id="rId5" Type="http://schemas.openxmlformats.org/officeDocument/2006/relationships/image" Target="../media/image14.png"/><Relationship Id="rId4" Type="http://schemas.openxmlformats.org/officeDocument/2006/relationships/image" Target="../media/image7.svg"/><Relationship Id="rId3" Type="http://schemas.openxmlformats.org/officeDocument/2006/relationships/image" Target="../media/image13.png"/><Relationship Id="rId2" Type="http://schemas.openxmlformats.org/officeDocument/2006/relationships/image" Target="../media/image6.sv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2.svg"/><Relationship Id="rId7" Type="http://schemas.openxmlformats.org/officeDocument/2006/relationships/image" Target="../media/image19.png"/><Relationship Id="rId6" Type="http://schemas.openxmlformats.org/officeDocument/2006/relationships/image" Target="../media/image11.svg"/><Relationship Id="rId5" Type="http://schemas.openxmlformats.org/officeDocument/2006/relationships/image" Target="../media/image18.png"/><Relationship Id="rId4" Type="http://schemas.openxmlformats.org/officeDocument/2006/relationships/image" Target="../media/image10.svg"/><Relationship Id="rId3" Type="http://schemas.openxmlformats.org/officeDocument/2006/relationships/image" Target="../media/image17.png"/><Relationship Id="rId2" Type="http://schemas.openxmlformats.org/officeDocument/2006/relationships/image" Target="../media/image9.svg"/><Relationship Id="rId18" Type="http://schemas.openxmlformats.org/officeDocument/2006/relationships/notesSlide" Target="../notesSlides/notesSlide9.xml"/><Relationship Id="rId17" Type="http://schemas.openxmlformats.org/officeDocument/2006/relationships/slideLayout" Target="../slideLayouts/slideLayout13.xml"/><Relationship Id="rId16" Type="http://schemas.openxmlformats.org/officeDocument/2006/relationships/image" Target="../media/image16.svg"/><Relationship Id="rId15" Type="http://schemas.openxmlformats.org/officeDocument/2006/relationships/image" Target="../media/image23.png"/><Relationship Id="rId14" Type="http://schemas.openxmlformats.org/officeDocument/2006/relationships/image" Target="../media/image15.svg"/><Relationship Id="rId13" Type="http://schemas.openxmlformats.org/officeDocument/2006/relationships/image" Target="../media/image22.png"/><Relationship Id="rId12" Type="http://schemas.openxmlformats.org/officeDocument/2006/relationships/image" Target="../media/image14.svg"/><Relationship Id="rId11" Type="http://schemas.openxmlformats.org/officeDocument/2006/relationships/image" Target="../media/image21.png"/><Relationship Id="rId10" Type="http://schemas.openxmlformats.org/officeDocument/2006/relationships/image" Target="../media/image13.sv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1"/>
          <a:srcRect t="21875" b="21875"/>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1931">
              <a:alpha val="6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1016000" y="2286000"/>
            <a:ext cx="10160000" cy="762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zh-CN" alt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广西</a:t>
            </a: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科技金融政策</a:t>
            </a:r>
            <a:r>
              <a:rPr lang="zh-CN" alt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简介</a:t>
            </a:r>
            <a:endParaRPr lang="zh-CN" alt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5" name="Connector 5"/>
          <p:cNvCxnSpPr/>
          <p:nvPr/>
        </p:nvCxnSpPr>
        <p:spPr>
          <a:xfrm rot="-34376">
            <a:off x="5461032" y="3295650"/>
            <a:ext cx="1270000" cy="12700"/>
          </a:xfrm>
          <a:prstGeom prst="straightConnector1">
            <a:avLst/>
          </a:prstGeom>
          <a:solidFill>
            <a:srgbClr val="DEE0E3">
              <a:alpha val="100000"/>
            </a:srgbClr>
          </a:solidFill>
          <a:ln w="25400" cap="flat" cmpd="sng">
            <a:solidFill>
              <a:srgbClr val="FFD700">
                <a:alpha val="100000"/>
              </a:srgbClr>
            </a:solidFill>
            <a:prstDash val="solid"/>
            <a:round/>
            <a:headEnd type="none" w="lg" len="lg"/>
            <a:tailEnd type="none" w="lg" len="lg"/>
          </a:ln>
        </p:spPr>
      </p:cxnSp>
      <p:sp>
        <p:nvSpPr>
          <p:cNvPr id="6" name="AutoShape 6"/>
          <p:cNvSpPr/>
          <p:nvPr/>
        </p:nvSpPr>
        <p:spPr>
          <a:xfrm>
            <a:off x="1016000" y="3556000"/>
            <a:ext cx="10160000" cy="381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赋能企业创新，共筑产业未来</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400" b="1">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基金简介与目标</a:t>
            </a:r>
            <a:endParaRPr lang="en-US" sz="4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8594">
            <a:off x="762008" y="1212850"/>
            <a:ext cx="5080000" cy="12700"/>
          </a:xfrm>
          <a:prstGeom prst="straightConnector1">
            <a:avLst/>
          </a:prstGeom>
          <a:solidFill>
            <a:srgbClr val="DEE0E3">
              <a:alpha val="100000"/>
            </a:srgbClr>
          </a:solidFill>
          <a:ln w="25400" cap="flat" cmpd="sng">
            <a:solidFill>
              <a:srgbClr val="FFD700">
                <a:alpha val="100000"/>
              </a:srgbClr>
            </a:solidFill>
            <a:prstDash val="solid"/>
            <a:round/>
            <a:headEnd type="none" w="lg" len="lg"/>
            <a:tailEnd type="none" w="lg" len="lg"/>
          </a:ln>
        </p:spPr>
      </p:cxnSp>
      <p:pic>
        <p:nvPicPr>
          <p:cNvPr id="4" name="Picture 4"/>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1778000"/>
            <a:ext cx="355600" cy="355600"/>
          </a:xfrm>
          <a:prstGeom prst="rect">
            <a:avLst/>
          </a:prstGeom>
        </p:spPr>
      </p:pic>
      <p:sp>
        <p:nvSpPr>
          <p:cNvPr id="5" name="AutoShape 5"/>
          <p:cNvSpPr/>
          <p:nvPr/>
        </p:nvSpPr>
        <p:spPr>
          <a:xfrm>
            <a:off x="1320800" y="18034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灵活的出资比例</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AutoShape 6"/>
          <p:cNvSpPr/>
          <p:nvPr/>
        </p:nvSpPr>
        <p:spPr>
          <a:xfrm>
            <a:off x="1320800" y="22098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18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政府出资最高不超过50%，多级财政合计不超过70%，吸引社会资本广泛参与。</a:t>
            </a:r>
            <a:endParaRPr lang="en-US" sz="18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7" name="Picture 7"/>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3175000"/>
            <a:ext cx="355600" cy="355600"/>
          </a:xfrm>
          <a:prstGeom prst="rect">
            <a:avLst/>
          </a:prstGeom>
        </p:spPr>
      </p:pic>
      <p:sp>
        <p:nvSpPr>
          <p:cNvPr id="8" name="AutoShape 8"/>
          <p:cNvSpPr/>
          <p:nvPr/>
        </p:nvSpPr>
        <p:spPr>
          <a:xfrm>
            <a:off x="1320800" y="32004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激励性让利机制</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1320800" y="36068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18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可以将不超过100%的应分配的超额投资收益（扣除门槛收益）给予基金管理机构或者其他出资人让利。</a:t>
            </a:r>
            <a:endParaRPr lang="en-US" sz="18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0" name="Picture 10"/>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4733925"/>
            <a:ext cx="355600" cy="355600"/>
          </a:xfrm>
          <a:prstGeom prst="rect">
            <a:avLst/>
          </a:prstGeom>
        </p:spPr>
      </p:pic>
      <p:sp>
        <p:nvSpPr>
          <p:cNvPr id="11" name="AutoShape 11"/>
          <p:cNvSpPr/>
          <p:nvPr/>
        </p:nvSpPr>
        <p:spPr>
          <a:xfrm>
            <a:off x="1320800" y="4759325"/>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多元化投资模式</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nvSpPr>
        <p:spPr>
          <a:xfrm>
            <a:off x="1320800" y="5165725"/>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18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采用“母基金+参股+直投”模式，灵活覆盖从子基金到优质单个项目的投资。</a:t>
            </a:r>
            <a:endParaRPr lang="en-US" sz="18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3" name="Connector 13"/>
          <p:cNvCxnSpPr/>
          <p:nvPr/>
        </p:nvCxnSpPr>
        <p:spPr>
          <a:xfrm rot="5388540">
            <a:off x="4191000" y="3676661"/>
            <a:ext cx="3810000" cy="12700"/>
          </a:xfrm>
          <a:prstGeom prst="straightConnector1">
            <a:avLst/>
          </a:prstGeom>
          <a:solidFill>
            <a:srgbClr val="DEE0E3">
              <a:alpha val="100000"/>
            </a:srgbClr>
          </a:solidFill>
          <a:ln w="12700" cap="flat" cmpd="sng">
            <a:solidFill>
              <a:srgbClr val="FFFFFF">
                <a:alpha val="20000"/>
              </a:srgbClr>
            </a:solidFill>
            <a:prstDash val="dash"/>
            <a:round/>
            <a:headEnd type="none" w="med" len="med"/>
            <a:tailEnd type="none" w="med" len="med"/>
          </a:ln>
        </p:spPr>
      </p:cxnSp>
      <p:pic>
        <p:nvPicPr>
          <p:cNvPr id="14" name="Picture 14"/>
          <p:cNvPicPr>
            <a:picLocks noChangeAspect="true"/>
          </p:cNvPicPr>
          <p:nvPr/>
        </p:nvPicPr>
        <p:blipFill>
          <a:blip r:embed="rId7"/>
          <a:srcRect t="16666" b="16666"/>
          <a:stretch>
            <a:fillRect/>
          </a:stretch>
        </p:blipFill>
        <p:spPr>
          <a:xfrm>
            <a:off x="6604000" y="2032000"/>
            <a:ext cx="4572000" cy="3048000"/>
          </a:xfrm>
          <a:prstGeom prst="roundRect">
            <a:avLst>
              <a:gd name="adj" fmla="val 5000"/>
            </a:avLst>
          </a:prstGeom>
          <a:noFill/>
          <a:ln w="25400" cap="flat" cmpd="sng">
            <a:noFill/>
            <a:prstDash val="solid"/>
            <a:round/>
          </a:ln>
          <a:effectLst>
            <a:outerShdw blurRad="317500" dir="2700000" algn="tl" rotWithShape="0">
              <a:srgbClr val="FFD700">
                <a:alpha val="30000"/>
              </a:srgbClr>
            </a:outerShdw>
          </a:effectLst>
        </p:spPr>
      </p:pic>
      <p:sp>
        <p:nvSpPr>
          <p:cNvPr id="15" name="AutoShape 15"/>
          <p:cNvSpPr/>
          <p:nvPr/>
        </p:nvSpPr>
        <p:spPr>
          <a:xfrm>
            <a:off x="6604000" y="5207000"/>
            <a:ext cx="4572000" cy="2794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引导资本流向，赋能科技创新</a:t>
            </a:r>
            <a:endParaRPr 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申请条件与流程</a:t>
            </a:r>
            <a:endPar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4092">
            <a:off x="762004" y="1212850"/>
            <a:ext cx="10668000" cy="12700"/>
          </a:xfrm>
          <a:prstGeom prst="straightConnector1">
            <a:avLst/>
          </a:prstGeom>
          <a:solidFill>
            <a:srgbClr val="DEE0E3">
              <a:alpha val="100000"/>
            </a:srgbClr>
          </a:solidFill>
          <a:ln w="12700" cap="flat" cmpd="sng">
            <a:solidFill>
              <a:srgbClr val="FFD700">
                <a:alpha val="30000"/>
              </a:srgbClr>
            </a:solidFill>
            <a:prstDash val="solid"/>
            <a:round/>
            <a:headEnd type="none" w="med" len="med"/>
            <a:tailEnd type="none" w="med" len="med"/>
          </a:ln>
        </p:spPr>
      </p:cxnSp>
      <p:sp>
        <p:nvSpPr>
          <p:cNvPr id="4" name="AutoShape 4"/>
          <p:cNvSpPr/>
          <p:nvPr/>
        </p:nvSpPr>
        <p:spPr>
          <a:xfrm>
            <a:off x="762000" y="1524000"/>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申请条件</a:t>
            </a:r>
            <a:endPar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5" name="Picture 5"/>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2082800"/>
            <a:ext cx="304800" cy="304800"/>
          </a:xfrm>
          <a:prstGeom prst="rect">
            <a:avLst/>
          </a:prstGeom>
        </p:spPr>
      </p:pic>
      <p:sp>
        <p:nvSpPr>
          <p:cNvPr id="6" name="AutoShape 6"/>
          <p:cNvSpPr/>
          <p:nvPr/>
        </p:nvSpPr>
        <p:spPr>
          <a:xfrm>
            <a:off x="1270000" y="20955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企业类型</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1270000" y="24384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广西区内注册的种子期、初创期、成长期非上市科技型企业。</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8" name="Picture 8"/>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3251200"/>
            <a:ext cx="304800" cy="304800"/>
          </a:xfrm>
          <a:prstGeom prst="rect">
            <a:avLst/>
          </a:prstGeom>
        </p:spPr>
      </p:pic>
      <p:sp>
        <p:nvSpPr>
          <p:cNvPr id="9" name="AutoShape 9"/>
          <p:cNvSpPr/>
          <p:nvPr/>
        </p:nvSpPr>
        <p:spPr>
          <a:xfrm>
            <a:off x="1270000" y="32639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人员规模</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1270000" y="36068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在职职工人数在500人以下。</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1" name="Picture 11"/>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4419600"/>
            <a:ext cx="304800" cy="304800"/>
          </a:xfrm>
          <a:prstGeom prst="rect">
            <a:avLst/>
          </a:prstGeom>
        </p:spPr>
      </p:pic>
      <p:sp>
        <p:nvSpPr>
          <p:cNvPr id="12" name="AutoShape 12"/>
          <p:cNvSpPr/>
          <p:nvPr/>
        </p:nvSpPr>
        <p:spPr>
          <a:xfrm>
            <a:off x="1270000" y="44323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营收规模</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1270000" y="47752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上一年度销售收入在4亿元以下。</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4" name="Connector 14"/>
          <p:cNvCxnSpPr/>
          <p:nvPr/>
        </p:nvCxnSpPr>
        <p:spPr>
          <a:xfrm rot="5388540">
            <a:off x="4191000" y="3422661"/>
            <a:ext cx="3810000" cy="12700"/>
          </a:xfrm>
          <a:prstGeom prst="straightConnector1">
            <a:avLst/>
          </a:prstGeom>
          <a:solidFill>
            <a:srgbClr val="DEE0E3">
              <a:alpha val="100000"/>
            </a:srgbClr>
          </a:solidFill>
          <a:ln w="12700" cap="flat" cmpd="sng">
            <a:solidFill>
              <a:srgbClr val="FFFFFF">
                <a:alpha val="20000"/>
              </a:srgbClr>
            </a:solidFill>
            <a:prstDash val="dash"/>
            <a:round/>
            <a:headEnd type="none" w="med" len="med"/>
            <a:tailEnd type="none" w="med" len="med"/>
          </a:ln>
        </p:spPr>
      </p:cxnSp>
      <p:sp>
        <p:nvSpPr>
          <p:cNvPr id="15" name="AutoShape 15"/>
          <p:cNvSpPr/>
          <p:nvPr/>
        </p:nvSpPr>
        <p:spPr>
          <a:xfrm>
            <a:off x="6604000" y="1524000"/>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申请流程</a:t>
            </a:r>
            <a:endPar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6" name="Picture 16"/>
          <p:cNvPicPr>
            <a:picLocks noChangeAspect="true"/>
          </p:cNvPicPr>
          <p:nvPr/>
        </p:nvPicPr>
        <p:blipFill>
          <a:blip r:embed="rId7">
            <a:extLst>
              <a:ext uri="{28A0092B-C50C-407E-A947-70E740481C1C}">
                <a14:useLocalDpi xmlns:a14="http://schemas.microsoft.com/office/drawing/2010/main" val="false"/>
              </a:ext>
              <a:ext uri="{96DAC541-7B7A-43D3-8B79-37D633B846F1}">
                <asvg:svgBlip xmlns:asvg="http://schemas.microsoft.com/office/drawing/2016/SVG/main" r:embed="rId8"/>
              </a:ext>
            </a:extLst>
          </a:blip>
          <a:stretch>
            <a:fillRect/>
          </a:stretch>
        </p:blipFill>
        <p:spPr>
          <a:xfrm>
            <a:off x="6604000" y="2082800"/>
            <a:ext cx="304800" cy="304800"/>
          </a:xfrm>
          <a:prstGeom prst="rect">
            <a:avLst/>
          </a:prstGeom>
        </p:spPr>
      </p:pic>
      <p:sp>
        <p:nvSpPr>
          <p:cNvPr id="17" name="AutoShape 17"/>
          <p:cNvSpPr/>
          <p:nvPr/>
        </p:nvSpPr>
        <p:spPr>
          <a:xfrm>
            <a:off x="7112000" y="20955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1. 项目入库</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8" name="AutoShape 18"/>
          <p:cNvSpPr/>
          <p:nvPr/>
        </p:nvSpPr>
        <p:spPr>
          <a:xfrm>
            <a:off x="7112000" y="24384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申报进入“广西科技成果转化项目库”。</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9" name="Picture 19"/>
          <p:cNvPicPr>
            <a:picLocks noChangeAspect="true"/>
          </p:cNvPicPr>
          <p:nvPr/>
        </p:nvPicPr>
        <p:blipFill>
          <a:blip r:embed="rId9">
            <a:extLst>
              <a:ext uri="{28A0092B-C50C-407E-A947-70E740481C1C}">
                <a14:useLocalDpi xmlns:a14="http://schemas.microsoft.com/office/drawing/2010/main" val="false"/>
              </a:ext>
              <a:ext uri="{96DAC541-7B7A-43D3-8B79-37D633B846F1}">
                <asvg:svgBlip xmlns:asvg="http://schemas.microsoft.com/office/drawing/2016/SVG/main" r:embed="rId10"/>
              </a:ext>
            </a:extLst>
          </a:blip>
          <a:stretch>
            <a:fillRect/>
          </a:stretch>
        </p:blipFill>
        <p:spPr>
          <a:xfrm>
            <a:off x="6604000" y="3251200"/>
            <a:ext cx="304800" cy="304800"/>
          </a:xfrm>
          <a:prstGeom prst="rect">
            <a:avLst/>
          </a:prstGeom>
        </p:spPr>
      </p:pic>
      <p:sp>
        <p:nvSpPr>
          <p:cNvPr id="20" name="AutoShape 20"/>
          <p:cNvSpPr/>
          <p:nvPr/>
        </p:nvSpPr>
        <p:spPr>
          <a:xfrm>
            <a:off x="7112000" y="32639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2. 基金对接</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1" name="AutoShape 21"/>
          <p:cNvSpPr/>
          <p:nvPr/>
        </p:nvSpPr>
        <p:spPr>
          <a:xfrm>
            <a:off x="7112000" y="36068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基金管理人从项目库中遴选并对接。</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2" name="Picture 22"/>
          <p:cNvPicPr>
            <a:picLocks noChangeAspect="true"/>
          </p:cNvPicPr>
          <p:nvPr/>
        </p:nvPicPr>
        <p:blipFill>
          <a:blip r:embed="rId11">
            <a:extLst>
              <a:ext uri="{28A0092B-C50C-407E-A947-70E740481C1C}">
                <a14:useLocalDpi xmlns:a14="http://schemas.microsoft.com/office/drawing/2010/main" val="false"/>
              </a:ext>
              <a:ext uri="{96DAC541-7B7A-43D3-8B79-37D633B846F1}">
                <asvg:svgBlip xmlns:asvg="http://schemas.microsoft.com/office/drawing/2016/SVG/main" r:embed="rId12"/>
              </a:ext>
            </a:extLst>
          </a:blip>
          <a:stretch>
            <a:fillRect/>
          </a:stretch>
        </p:blipFill>
        <p:spPr>
          <a:xfrm>
            <a:off x="6604000" y="4419600"/>
            <a:ext cx="304800" cy="304800"/>
          </a:xfrm>
          <a:prstGeom prst="rect">
            <a:avLst/>
          </a:prstGeom>
        </p:spPr>
      </p:pic>
      <p:sp>
        <p:nvSpPr>
          <p:cNvPr id="23" name="AutoShape 23"/>
          <p:cNvSpPr/>
          <p:nvPr/>
        </p:nvSpPr>
        <p:spPr>
          <a:xfrm>
            <a:off x="7112000" y="44323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3. 尽职调查</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4" name="AutoShape 24"/>
          <p:cNvSpPr/>
          <p:nvPr/>
        </p:nvSpPr>
        <p:spPr>
          <a:xfrm>
            <a:off x="7112000" y="47752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对意向项目开展全面的尽职调查。</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5" name="Picture 25"/>
          <p:cNvPicPr>
            <a:picLocks noChangeAspect="true"/>
          </p:cNvPicPr>
          <p:nvPr/>
        </p:nvPicPr>
        <p:blipFill>
          <a:blip r:embed="rId13">
            <a:extLst>
              <a:ext uri="{28A0092B-C50C-407E-A947-70E740481C1C}">
                <a14:useLocalDpi xmlns:a14="http://schemas.microsoft.com/office/drawing/2010/main" val="false"/>
              </a:ext>
              <a:ext uri="{96DAC541-7B7A-43D3-8B79-37D633B846F1}">
                <asvg:svgBlip xmlns:asvg="http://schemas.microsoft.com/office/drawing/2016/SVG/main" r:embed="rId14"/>
              </a:ext>
            </a:extLst>
          </a:blip>
          <a:stretch>
            <a:fillRect/>
          </a:stretch>
        </p:blipFill>
        <p:spPr>
          <a:xfrm>
            <a:off x="6604000" y="5588000"/>
            <a:ext cx="304800" cy="304800"/>
          </a:xfrm>
          <a:prstGeom prst="rect">
            <a:avLst/>
          </a:prstGeom>
        </p:spPr>
      </p:pic>
      <p:sp>
        <p:nvSpPr>
          <p:cNvPr id="26" name="AutoShape 26"/>
          <p:cNvSpPr/>
          <p:nvPr/>
        </p:nvSpPr>
        <p:spPr>
          <a:xfrm>
            <a:off x="7112000" y="56007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4. 投资决策</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2286000" y="762000"/>
            <a:ext cx="7620000" cy="762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5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核心政策二</a:t>
            </a:r>
            <a:endParaRPr lang="en-US" sz="5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3" name="AutoShape 3"/>
          <p:cNvSpPr/>
          <p:nvPr/>
        </p:nvSpPr>
        <p:spPr>
          <a:xfrm>
            <a:off x="5588000" y="1714500"/>
            <a:ext cx="1016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endParaRPr sz="2000"/>
          </a:p>
        </p:txBody>
      </p:sp>
      <p:sp>
        <p:nvSpPr>
          <p:cNvPr id="4" name="AutoShape 4"/>
          <p:cNvSpPr/>
          <p:nvPr/>
        </p:nvSpPr>
        <p:spPr>
          <a:xfrm>
            <a:off x="1651000" y="2286000"/>
            <a:ext cx="8890000" cy="381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“拨转投”创新模式：财政资金的市场化变身</a:t>
            </a:r>
            <a:endPar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5" name="Picture 5"/>
          <p:cNvPicPr>
            <a:picLocks noChangeAspect="true"/>
          </p:cNvPicPr>
          <p:nvPr/>
        </p:nvPicPr>
        <p:blipFill>
          <a:blip r:embed="rId1"/>
          <a:srcRect/>
          <a:stretch>
            <a:fillRect/>
          </a:stretch>
        </p:blipFill>
        <p:spPr>
          <a:xfrm>
            <a:off x="4318000" y="2921000"/>
            <a:ext cx="3556000" cy="3556000"/>
          </a:xfrm>
          <a:prstGeom prst="ellipse">
            <a:avLst/>
          </a:prstGeom>
          <a:noFill/>
          <a:ln w="25400" cap="flat" cmpd="sng">
            <a:noFill/>
            <a:prstDash val="solid"/>
            <a:round/>
          </a:ln>
          <a:effectLst>
            <a:outerShdw blurRad="317500" dir="2700000" algn="tl" rotWithShape="0">
              <a:srgbClr val="FFD700">
                <a:alpha val="30000"/>
              </a:srgbClr>
            </a:outerShdw>
          </a:effectLst>
        </p:spPr>
      </p:pic>
      <p:sp>
        <p:nvSpPr>
          <p:cNvPr id="8" name="AutoShape 6"/>
          <p:cNvSpPr/>
          <p:nvPr/>
        </p:nvSpPr>
        <p:spPr>
          <a:xfrm>
            <a:off x="97790" y="10160"/>
            <a:ext cx="9984105" cy="751840"/>
          </a:xfrm>
          <a:prstGeom prst="rect">
            <a:avLst/>
          </a:prstGeom>
          <a:noFill/>
          <a:ln w="12700" cap="flat" cmpd="sng">
            <a:noFill/>
            <a:prstDash val="solid"/>
            <a:round/>
          </a:ln>
        </p:spPr>
        <p:txBody>
          <a:bodyPr vert="horz" wrap="square" lIns="0" tIns="0" rIns="0" bIns="0" rtlCol="0" anchor="ctr" anchorCtr="false"/>
          <a:p>
            <a:pPr indent="0" algn="ctr">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《广西科技成果转化项目“拨转投”工作方案》的通知（桂科规字〔2025〕18号）</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“拨转投”是什么？</a:t>
            </a:r>
            <a:endPar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4092">
            <a:off x="762004" y="1212850"/>
            <a:ext cx="10668000" cy="12700"/>
          </a:xfrm>
          <a:prstGeom prst="straightConnector1">
            <a:avLst/>
          </a:prstGeom>
          <a:solidFill>
            <a:srgbClr val="DEE0E3">
              <a:alpha val="100000"/>
            </a:srgbClr>
          </a:solidFill>
          <a:ln w="12700" cap="flat" cmpd="sng">
            <a:solidFill>
              <a:srgbClr val="FFD700">
                <a:alpha val="30000"/>
              </a:srgbClr>
            </a:solidFill>
            <a:prstDash val="solid"/>
            <a:round/>
            <a:headEnd type="none" w="med" len="med"/>
            <a:tailEnd type="none" w="med" len="med"/>
          </a:ln>
        </p:spPr>
      </p:cxnSp>
      <p:sp>
        <p:nvSpPr>
          <p:cNvPr id="4" name="AutoShape 4"/>
          <p:cNvSpPr/>
          <p:nvPr/>
        </p:nvSpPr>
        <p:spPr>
          <a:xfrm>
            <a:off x="762000" y="1524000"/>
            <a:ext cx="5080000" cy="381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2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传统拨款模式</a:t>
            </a:r>
            <a:endParaRPr lang="en-US" sz="32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5" name="Picture 5"/>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2159000"/>
            <a:ext cx="304800" cy="304800"/>
          </a:xfrm>
          <a:prstGeom prst="rect">
            <a:avLst/>
          </a:prstGeom>
        </p:spPr>
      </p:pic>
      <p:sp>
        <p:nvSpPr>
          <p:cNvPr id="6" name="AutoShape 6"/>
          <p:cNvSpPr/>
          <p:nvPr/>
        </p:nvSpPr>
        <p:spPr>
          <a:xfrm>
            <a:off x="1270000" y="2159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无偿使用，无需偿还</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1270000" y="25400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资金使用效率和后续跟踪管理难度较大。</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8" name="Picture 8"/>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3429000"/>
            <a:ext cx="304800" cy="304800"/>
          </a:xfrm>
          <a:prstGeom prst="rect">
            <a:avLst/>
          </a:prstGeom>
        </p:spPr>
      </p:pic>
      <p:sp>
        <p:nvSpPr>
          <p:cNvPr id="9" name="AutoShape 9"/>
          <p:cNvSpPr/>
          <p:nvPr/>
        </p:nvSpPr>
        <p:spPr>
          <a:xfrm>
            <a:off x="1270000" y="3429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角色定位：单纯资助者</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1270000" y="38100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与企业风险隔离，不参与企业经营决策。</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1" name="Connector 11"/>
          <p:cNvCxnSpPr/>
          <p:nvPr/>
        </p:nvCxnSpPr>
        <p:spPr>
          <a:xfrm rot="5385053">
            <a:off x="4635500" y="2978164"/>
            <a:ext cx="2921000" cy="12700"/>
          </a:xfrm>
          <a:prstGeom prst="straightConnector1">
            <a:avLst/>
          </a:prstGeom>
          <a:solidFill>
            <a:srgbClr val="DEE0E3">
              <a:alpha val="100000"/>
            </a:srgbClr>
          </a:solidFill>
          <a:ln w="12700" cap="flat" cmpd="sng">
            <a:solidFill>
              <a:srgbClr val="FFFFFF">
                <a:alpha val="20000"/>
              </a:srgbClr>
            </a:solidFill>
            <a:prstDash val="dash"/>
            <a:round/>
            <a:headEnd type="none" w="med" len="med"/>
            <a:tailEnd type="none" w="med" len="med"/>
          </a:ln>
        </p:spPr>
      </p:cxnSp>
      <p:sp>
        <p:nvSpPr>
          <p:cNvPr id="12" name="AutoShape 12"/>
          <p:cNvSpPr/>
          <p:nvPr/>
        </p:nvSpPr>
        <p:spPr>
          <a:xfrm>
            <a:off x="6604000" y="1524000"/>
            <a:ext cx="5080000" cy="381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2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“拨转投”新模式</a:t>
            </a:r>
            <a:endParaRPr lang="en-US" sz="32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3" name="Picture 13"/>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6604000" y="2159000"/>
            <a:ext cx="304800" cy="304800"/>
          </a:xfrm>
          <a:prstGeom prst="rect">
            <a:avLst/>
          </a:prstGeom>
        </p:spPr>
      </p:pic>
      <p:sp>
        <p:nvSpPr>
          <p:cNvPr id="14" name="AutoShape 14"/>
          <p:cNvSpPr/>
          <p:nvPr/>
        </p:nvSpPr>
        <p:spPr>
          <a:xfrm>
            <a:off x="7112000" y="2159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有偿投入，共担风险</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5" name="AutoShape 15"/>
          <p:cNvSpPr/>
          <p:nvPr/>
        </p:nvSpPr>
        <p:spPr>
          <a:xfrm>
            <a:off x="7112000" y="25400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政府从资助者变为投资者，与企业共享收益。</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6" name="Picture 16"/>
          <p:cNvPicPr>
            <a:picLocks noChangeAspect="true"/>
          </p:cNvPicPr>
          <p:nvPr/>
        </p:nvPicPr>
        <p:blipFill>
          <a:blip r:embed="rId7">
            <a:extLst>
              <a:ext uri="{28A0092B-C50C-407E-A947-70E740481C1C}">
                <a14:useLocalDpi xmlns:a14="http://schemas.microsoft.com/office/drawing/2010/main" val="false"/>
              </a:ext>
              <a:ext uri="{96DAC541-7B7A-43D3-8B79-37D633B846F1}">
                <asvg:svgBlip xmlns:asvg="http://schemas.microsoft.com/office/drawing/2016/SVG/main" r:embed="rId8"/>
              </a:ext>
            </a:extLst>
          </a:blip>
          <a:stretch>
            <a:fillRect/>
          </a:stretch>
        </p:blipFill>
        <p:spPr>
          <a:xfrm>
            <a:off x="6604000" y="3429000"/>
            <a:ext cx="304800" cy="304800"/>
          </a:xfrm>
          <a:prstGeom prst="rect">
            <a:avLst/>
          </a:prstGeom>
        </p:spPr>
      </p:pic>
      <p:sp>
        <p:nvSpPr>
          <p:cNvPr id="17" name="AutoShape 17"/>
          <p:cNvSpPr/>
          <p:nvPr/>
        </p:nvSpPr>
        <p:spPr>
          <a:xfrm>
            <a:off x="7112000" y="3429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资金循环，保值增值</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8" name="AutoShape 18"/>
          <p:cNvSpPr/>
          <p:nvPr/>
        </p:nvSpPr>
        <p:spPr>
          <a:xfrm>
            <a:off x="7112000" y="38100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实现财政资金的良性循环和可持续发展。</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9" name="AutoShape 19"/>
          <p:cNvSpPr/>
          <p:nvPr/>
        </p:nvSpPr>
        <p:spPr>
          <a:xfrm>
            <a:off x="762000" y="4826000"/>
            <a:ext cx="10668000" cy="1016000"/>
          </a:xfrm>
          <a:prstGeom prst="roundRect">
            <a:avLst>
              <a:gd name="adj" fmla="val 10000"/>
            </a:avLst>
          </a:prstGeom>
          <a:solidFill>
            <a:srgbClr val="FFD700">
              <a:alpha val="10000"/>
            </a:srgbClr>
          </a:solidFill>
          <a:ln w="12700" cap="flat" cmpd="sng">
            <a:solidFill>
              <a:srgbClr val="FFD700">
                <a:alpha val="100000"/>
              </a:srgbClr>
            </a:solidFill>
            <a:prstDash val="solid"/>
            <a:round/>
          </a:ln>
        </p:spPr>
        <p:txBody>
          <a:bodyPr vert="horz" wrap="square" lIns="63500" tIns="63500" rIns="63500" bIns="63500" rtlCol="0" anchor="ctr"/>
          <a:lstStyle/>
          <a:p>
            <a:pPr algn="ctr">
              <a:defRPr/>
            </a:pPr>
            <a:endParaRPr sz="2000"/>
          </a:p>
        </p:txBody>
      </p:sp>
      <p:pic>
        <p:nvPicPr>
          <p:cNvPr id="20" name="Picture 20"/>
          <p:cNvPicPr>
            <a:picLocks noChangeAspect="true"/>
          </p:cNvPicPr>
          <p:nvPr/>
        </p:nvPicPr>
        <p:blipFill>
          <a:blip r:embed="rId9">
            <a:extLst>
              <a:ext uri="{28A0092B-C50C-407E-A947-70E740481C1C}">
                <a14:useLocalDpi xmlns:a14="http://schemas.microsoft.com/office/drawing/2010/main" val="false"/>
              </a:ext>
              <a:ext uri="{96DAC541-7B7A-43D3-8B79-37D633B846F1}">
                <asvg:svgBlip xmlns:asvg="http://schemas.microsoft.com/office/drawing/2016/SVG/main" r:embed="rId10"/>
              </a:ext>
            </a:extLst>
          </a:blip>
          <a:stretch>
            <a:fillRect/>
          </a:stretch>
        </p:blipFill>
        <p:spPr>
          <a:xfrm>
            <a:off x="1016000" y="5181600"/>
            <a:ext cx="304800" cy="304800"/>
          </a:xfrm>
          <a:prstGeom prst="rect">
            <a:avLst/>
          </a:prstGeom>
        </p:spPr>
      </p:pic>
      <p:sp>
        <p:nvSpPr>
          <p:cNvPr id="21" name="AutoShape 21"/>
          <p:cNvSpPr/>
          <p:nvPr/>
        </p:nvSpPr>
        <p:spPr>
          <a:xfrm>
            <a:off x="1524000" y="5029200"/>
            <a:ext cx="9652000" cy="609600"/>
          </a:xfrm>
          <a:prstGeom prst="rect">
            <a:avLst/>
          </a:prstGeom>
          <a:noFill/>
          <a:ln w="12700" cap="flat" cmpd="sng">
            <a:noFill/>
            <a:prstDash val="solid"/>
            <a:round/>
          </a:ln>
        </p:spPr>
        <p:txBody>
          <a:bodyPr vert="horz" wrap="square" lIns="0" tIns="0" rIns="0" bIns="0" rtlCol="0" anchor="ctr" anchorCtr="false"/>
          <a:lstStyle/>
          <a:p>
            <a:pPr indent="0" algn="l">
              <a:lnSpc>
                <a:spcPct val="117000"/>
              </a:lnSpc>
              <a:defRPr/>
            </a:pPr>
            <a:r>
              <a:rPr lang="en-US" sz="20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核心转变：</a:t>
            </a: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政府从“无偿资助者”转变为“战略投资者”，旨在通过市场化方式提升财政资金效益，赋能企业长远发展。</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zh-CN" alt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支持经费与方式</a:t>
            </a:r>
            <a:endParaRPr lang="zh-CN" alt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4092">
            <a:off x="762004" y="1212850"/>
            <a:ext cx="10668000" cy="12700"/>
          </a:xfrm>
          <a:prstGeom prst="straightConnector1">
            <a:avLst/>
          </a:prstGeom>
          <a:solidFill>
            <a:srgbClr val="DEE0E3">
              <a:alpha val="100000"/>
            </a:srgbClr>
          </a:solidFill>
          <a:ln w="12700" cap="flat" cmpd="sng">
            <a:solidFill>
              <a:srgbClr val="FFD700">
                <a:alpha val="30000"/>
              </a:srgbClr>
            </a:solidFill>
            <a:prstDash val="solid"/>
            <a:round/>
            <a:headEnd type="none" w="med" len="med"/>
            <a:tailEnd type="none" w="med" len="med"/>
          </a:ln>
        </p:spPr>
      </p:cxnSp>
      <p:sp>
        <p:nvSpPr>
          <p:cNvPr id="4" name="AutoShape 4"/>
          <p:cNvSpPr/>
          <p:nvPr/>
        </p:nvSpPr>
        <p:spPr>
          <a:xfrm>
            <a:off x="1240790" y="1549400"/>
            <a:ext cx="10005060" cy="1524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zh-CN" altLang="en-US" sz="24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支持经费：</a:t>
            </a:r>
            <a:r>
              <a:rPr lang="en-US" sz="24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单个项目扶持资金一般不超过300万元，重大项目可采取“一事一议”方式依法给予支持。单个项目扶持资金原则上不超过项目总投入的50%。</a:t>
            </a:r>
            <a:endParaRPr lang="en-US" sz="24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5" name="Picture 5"/>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2159000"/>
            <a:ext cx="304800" cy="304800"/>
          </a:xfrm>
          <a:prstGeom prst="rect">
            <a:avLst/>
          </a:prstGeom>
        </p:spPr>
      </p:pic>
      <p:pic>
        <p:nvPicPr>
          <p:cNvPr id="8" name="Picture 8"/>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4229735"/>
            <a:ext cx="304800" cy="304800"/>
          </a:xfrm>
          <a:prstGeom prst="rect">
            <a:avLst/>
          </a:prstGeom>
        </p:spPr>
      </p:pic>
      <p:sp>
        <p:nvSpPr>
          <p:cNvPr id="22" name="AutoShape 4"/>
          <p:cNvSpPr/>
          <p:nvPr/>
        </p:nvSpPr>
        <p:spPr>
          <a:xfrm>
            <a:off x="1240790" y="3751580"/>
            <a:ext cx="10005060" cy="15240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zh-CN" altLang="en-US" sz="24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支持方式：</a:t>
            </a:r>
            <a:r>
              <a:rPr lang="en-US" sz="24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拨转投”资金在转股前由自治区科技厅委托项目管理机构按照科技计划项目经费使用规定进行监督管理。“拨转投”项目实施周期一般不超过3年，实施期满转股时限一般不超过5年。资金拨付后企业首次市场化股权融资时，将“拨转投”资金转化为股权，转股估值参照市场化股权融资估值。</a:t>
            </a:r>
            <a:endParaRPr lang="en-US" sz="24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“拨转投”优势与适用范围</a:t>
            </a:r>
            <a:endParaRPr lang="en-US" sz="4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8594">
            <a:off x="762008" y="1212850"/>
            <a:ext cx="5080000" cy="12700"/>
          </a:xfrm>
          <a:prstGeom prst="straightConnector1">
            <a:avLst/>
          </a:prstGeom>
          <a:solidFill>
            <a:srgbClr val="DEE0E3">
              <a:alpha val="100000"/>
            </a:srgbClr>
          </a:solidFill>
          <a:ln w="25400" cap="flat" cmpd="sng">
            <a:solidFill>
              <a:srgbClr val="FFD700">
                <a:alpha val="100000"/>
              </a:srgbClr>
            </a:solidFill>
            <a:prstDash val="solid"/>
            <a:round/>
            <a:headEnd type="none" w="lg" len="lg"/>
            <a:tailEnd type="none" w="lg" len="lg"/>
          </a:ln>
        </p:spPr>
      </p:cxnSp>
      <p:sp>
        <p:nvSpPr>
          <p:cNvPr id="4" name="AutoShape 4"/>
          <p:cNvSpPr/>
          <p:nvPr/>
        </p:nvSpPr>
        <p:spPr>
          <a:xfrm>
            <a:off x="762000" y="1625600"/>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政策优势</a:t>
            </a:r>
            <a:endPar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5" name="Picture 5"/>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2184400"/>
            <a:ext cx="304800" cy="304800"/>
          </a:xfrm>
          <a:prstGeom prst="rect">
            <a:avLst/>
          </a:prstGeom>
        </p:spPr>
      </p:pic>
      <p:sp>
        <p:nvSpPr>
          <p:cNvPr id="6" name="AutoShape 6"/>
          <p:cNvSpPr/>
          <p:nvPr/>
        </p:nvSpPr>
        <p:spPr>
          <a:xfrm>
            <a:off x="1219200" y="21971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对企业</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1219200" y="25654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获得无需偿还的初始资金，降低融资成本，并为后续融资提供政府增信。</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8" name="Picture 8"/>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3403600"/>
            <a:ext cx="304800" cy="304800"/>
          </a:xfrm>
          <a:prstGeom prst="rect">
            <a:avLst/>
          </a:prstGeom>
        </p:spPr>
      </p:pic>
      <p:sp>
        <p:nvSpPr>
          <p:cNvPr id="9" name="AutoShape 9"/>
          <p:cNvSpPr/>
          <p:nvPr/>
        </p:nvSpPr>
        <p:spPr>
          <a:xfrm>
            <a:off x="1219200" y="34163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对政府</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1219200" y="37846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财政资金循环利用，实现放大效应，显著提高资金使用效益。</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1" name="Connector 11"/>
          <p:cNvCxnSpPr/>
          <p:nvPr/>
        </p:nvCxnSpPr>
        <p:spPr>
          <a:xfrm rot="-8594">
            <a:off x="762008" y="4489450"/>
            <a:ext cx="5080000" cy="12700"/>
          </a:xfrm>
          <a:prstGeom prst="straightConnector1">
            <a:avLst/>
          </a:prstGeom>
          <a:solidFill>
            <a:srgbClr val="DEE0E3">
              <a:alpha val="100000"/>
            </a:srgbClr>
          </a:solidFill>
          <a:ln w="12700" cap="flat" cmpd="sng">
            <a:solidFill>
              <a:srgbClr val="FFFFFF">
                <a:alpha val="20000"/>
              </a:srgbClr>
            </a:solidFill>
            <a:prstDash val="dash"/>
            <a:round/>
            <a:headEnd type="none" w="med" len="med"/>
            <a:tailEnd type="none" w="med" len="med"/>
          </a:ln>
        </p:spPr>
      </p:cxnSp>
      <p:sp>
        <p:nvSpPr>
          <p:cNvPr id="12" name="AutoShape 12"/>
          <p:cNvSpPr/>
          <p:nvPr/>
        </p:nvSpPr>
        <p:spPr>
          <a:xfrm>
            <a:off x="762000" y="4699000"/>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适用范围</a:t>
            </a:r>
            <a:endPar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3" name="Picture 13"/>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5257800"/>
            <a:ext cx="304800" cy="304800"/>
          </a:xfrm>
          <a:prstGeom prst="rect">
            <a:avLst/>
          </a:prstGeom>
        </p:spPr>
      </p:pic>
      <p:sp>
        <p:nvSpPr>
          <p:cNvPr id="14" name="AutoShape 14"/>
          <p:cNvSpPr/>
          <p:nvPr/>
        </p:nvSpPr>
        <p:spPr>
          <a:xfrm>
            <a:off x="1219200" y="527050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重点产业</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5" name="AutoShape 15"/>
          <p:cNvSpPr/>
          <p:nvPr/>
        </p:nvSpPr>
        <p:spPr>
          <a:xfrm>
            <a:off x="1219200" y="5638800"/>
            <a:ext cx="4572000" cy="2794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人工智能、高端装备、新材料、新能源汽车、生物医药等。</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6" name="Connector 16"/>
          <p:cNvCxnSpPr/>
          <p:nvPr/>
        </p:nvCxnSpPr>
        <p:spPr>
          <a:xfrm rot="5389948">
            <a:off x="3924300" y="3790959"/>
            <a:ext cx="43434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pic>
        <p:nvPicPr>
          <p:cNvPr id="17" name="Picture 17"/>
          <p:cNvPicPr>
            <a:picLocks noChangeAspect="true"/>
          </p:cNvPicPr>
          <p:nvPr/>
        </p:nvPicPr>
        <p:blipFill>
          <a:blip r:embed="rId7"/>
          <a:srcRect t="12500" b="12500"/>
          <a:stretch>
            <a:fillRect/>
          </a:stretch>
        </p:blipFill>
        <p:spPr>
          <a:xfrm>
            <a:off x="6604000" y="1778000"/>
            <a:ext cx="4826000" cy="3619500"/>
          </a:xfrm>
          <a:prstGeom prst="roundRect">
            <a:avLst>
              <a:gd name="adj" fmla="val 4210"/>
            </a:avLst>
          </a:prstGeom>
          <a:noFill/>
          <a:ln w="25400" cap="flat" cmpd="sng">
            <a:noFill/>
            <a:prstDash val="solid"/>
            <a:round/>
          </a:ln>
        </p:spPr>
      </p:pic>
      <p:sp>
        <p:nvSpPr>
          <p:cNvPr id="18" name="AutoShape 18"/>
          <p:cNvSpPr/>
          <p:nvPr/>
        </p:nvSpPr>
        <p:spPr>
          <a:xfrm>
            <a:off x="6604000" y="5524500"/>
            <a:ext cx="4826000" cy="3048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赋能重大科技成果转化</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“拨转投”实施程序</a:t>
            </a:r>
            <a:endPar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4092">
            <a:off x="762004" y="1200150"/>
            <a:ext cx="10668000" cy="12700"/>
          </a:xfrm>
          <a:prstGeom prst="straightConnector1">
            <a:avLst/>
          </a:prstGeom>
          <a:solidFill>
            <a:srgbClr val="DEE0E3">
              <a:alpha val="100000"/>
            </a:srgbClr>
          </a:solidFill>
          <a:ln w="12700" cap="flat" cmpd="sng">
            <a:solidFill>
              <a:srgbClr val="FFD700">
                <a:alpha val="30000"/>
              </a:srgbClr>
            </a:solidFill>
            <a:prstDash val="solid"/>
            <a:round/>
            <a:headEnd type="none" w="med" len="med"/>
            <a:tailEnd type="none" w="med" len="med"/>
          </a:ln>
        </p:spPr>
      </p:cxnSp>
      <p:pic>
        <p:nvPicPr>
          <p:cNvPr id="4" name="Picture 4"/>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1524000"/>
            <a:ext cx="355600" cy="355600"/>
          </a:xfrm>
          <a:prstGeom prst="rect">
            <a:avLst/>
          </a:prstGeom>
        </p:spPr>
      </p:pic>
      <p:sp>
        <p:nvSpPr>
          <p:cNvPr id="5" name="AutoShape 5"/>
          <p:cNvSpPr/>
          <p:nvPr/>
        </p:nvSpPr>
        <p:spPr>
          <a:xfrm>
            <a:off x="1371600" y="15494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1. 项目征集</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AutoShape 6"/>
          <p:cNvSpPr/>
          <p:nvPr/>
        </p:nvSpPr>
        <p:spPr>
          <a:xfrm>
            <a:off x="1371600" y="19558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企业通过属地科技局，向自治区科技厅提出“拨转投”申请。</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7" name="Picture 7"/>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2857500"/>
            <a:ext cx="355600" cy="355600"/>
          </a:xfrm>
          <a:prstGeom prst="rect">
            <a:avLst/>
          </a:prstGeom>
        </p:spPr>
      </p:pic>
      <p:sp>
        <p:nvSpPr>
          <p:cNvPr id="8" name="AutoShape 8"/>
          <p:cNvSpPr/>
          <p:nvPr/>
        </p:nvSpPr>
        <p:spPr>
          <a:xfrm>
            <a:off x="1371600" y="28829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2. 专家评审</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1371600" y="32893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组织专家对项目技术、前景、价值等进行综合评审。</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0" name="Picture 10"/>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4191000"/>
            <a:ext cx="355600" cy="355600"/>
          </a:xfrm>
          <a:prstGeom prst="rect">
            <a:avLst/>
          </a:prstGeom>
        </p:spPr>
      </p:pic>
      <p:sp>
        <p:nvSpPr>
          <p:cNvPr id="11" name="AutoShape 11"/>
          <p:cNvSpPr/>
          <p:nvPr/>
        </p:nvSpPr>
        <p:spPr>
          <a:xfrm>
            <a:off x="1371600" y="42164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3. 尽职调查</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nvSpPr>
        <p:spPr>
          <a:xfrm>
            <a:off x="1371600" y="46228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委托第三方机构开展财务、法律等方面的尽职调查。</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3" name="Connector 13"/>
          <p:cNvCxnSpPr/>
          <p:nvPr/>
        </p:nvCxnSpPr>
        <p:spPr>
          <a:xfrm rot="5387722">
            <a:off x="4318000" y="3295661"/>
            <a:ext cx="3556000" cy="12700"/>
          </a:xfrm>
          <a:prstGeom prst="straightConnector1">
            <a:avLst/>
          </a:prstGeom>
          <a:solidFill>
            <a:srgbClr val="DEE0E3">
              <a:alpha val="100000"/>
            </a:srgbClr>
          </a:solidFill>
          <a:ln w="12700" cap="flat" cmpd="sng">
            <a:solidFill>
              <a:srgbClr val="FFD700">
                <a:alpha val="30000"/>
              </a:srgbClr>
            </a:solidFill>
            <a:prstDash val="dash"/>
            <a:round/>
            <a:headEnd type="none" w="med" len="med"/>
            <a:tailEnd type="none" w="med" len="med"/>
          </a:ln>
        </p:spPr>
      </p:cxnSp>
      <p:pic>
        <p:nvPicPr>
          <p:cNvPr id="14" name="Picture 14"/>
          <p:cNvPicPr>
            <a:picLocks noChangeAspect="true"/>
          </p:cNvPicPr>
          <p:nvPr/>
        </p:nvPicPr>
        <p:blipFill>
          <a:blip r:embed="rId7">
            <a:extLst>
              <a:ext uri="{28A0092B-C50C-407E-A947-70E740481C1C}">
                <a14:useLocalDpi xmlns:a14="http://schemas.microsoft.com/office/drawing/2010/main" val="false"/>
              </a:ext>
              <a:ext uri="{96DAC541-7B7A-43D3-8B79-37D633B846F1}">
                <asvg:svgBlip xmlns:asvg="http://schemas.microsoft.com/office/drawing/2016/SVG/main" r:embed="rId8"/>
              </a:ext>
            </a:extLst>
          </a:blip>
          <a:stretch>
            <a:fillRect/>
          </a:stretch>
        </p:blipFill>
        <p:spPr>
          <a:xfrm>
            <a:off x="6604000" y="1524000"/>
            <a:ext cx="355600" cy="355600"/>
          </a:xfrm>
          <a:prstGeom prst="rect">
            <a:avLst/>
          </a:prstGeom>
        </p:spPr>
      </p:pic>
      <p:sp>
        <p:nvSpPr>
          <p:cNvPr id="15" name="AutoShape 15"/>
          <p:cNvSpPr/>
          <p:nvPr/>
        </p:nvSpPr>
        <p:spPr>
          <a:xfrm>
            <a:off x="7213600" y="15494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4. 签约立项</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6" name="AutoShape 16"/>
          <p:cNvSpPr/>
          <p:nvPr/>
        </p:nvSpPr>
        <p:spPr>
          <a:xfrm>
            <a:off x="7213600" y="19558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签订任务书，明确转股条件、时限和价格等核心条款。</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7" name="Picture 17"/>
          <p:cNvPicPr>
            <a:picLocks noChangeAspect="true"/>
          </p:cNvPicPr>
          <p:nvPr/>
        </p:nvPicPr>
        <p:blipFill>
          <a:blip r:embed="rId9">
            <a:extLst>
              <a:ext uri="{28A0092B-C50C-407E-A947-70E740481C1C}">
                <a14:useLocalDpi xmlns:a14="http://schemas.microsoft.com/office/drawing/2010/main" val="false"/>
              </a:ext>
              <a:ext uri="{96DAC541-7B7A-43D3-8B79-37D633B846F1}">
                <asvg:svgBlip xmlns:asvg="http://schemas.microsoft.com/office/drawing/2016/SVG/main" r:embed="rId10"/>
              </a:ext>
            </a:extLst>
          </a:blip>
          <a:stretch>
            <a:fillRect/>
          </a:stretch>
        </p:blipFill>
        <p:spPr>
          <a:xfrm>
            <a:off x="6604000" y="2857500"/>
            <a:ext cx="355600" cy="355600"/>
          </a:xfrm>
          <a:prstGeom prst="rect">
            <a:avLst/>
          </a:prstGeom>
        </p:spPr>
      </p:pic>
      <p:sp>
        <p:nvSpPr>
          <p:cNvPr id="18" name="AutoShape 18"/>
          <p:cNvSpPr/>
          <p:nvPr/>
        </p:nvSpPr>
        <p:spPr>
          <a:xfrm>
            <a:off x="7213600" y="28829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5. 股权转化</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9" name="AutoShape 19"/>
          <p:cNvSpPr/>
          <p:nvPr/>
        </p:nvSpPr>
        <p:spPr>
          <a:xfrm>
            <a:off x="7213600" y="32893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满足条件后启动转股，办理工商变更登记。</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0" name="Picture 20"/>
          <p:cNvPicPr>
            <a:picLocks noChangeAspect="true"/>
          </p:cNvPicPr>
          <p:nvPr/>
        </p:nvPicPr>
        <p:blipFill>
          <a:blip r:embed="rId11">
            <a:extLst>
              <a:ext uri="{28A0092B-C50C-407E-A947-70E740481C1C}">
                <a14:useLocalDpi xmlns:a14="http://schemas.microsoft.com/office/drawing/2010/main" val="false"/>
              </a:ext>
              <a:ext uri="{96DAC541-7B7A-43D3-8B79-37D633B846F1}">
                <asvg:svgBlip xmlns:asvg="http://schemas.microsoft.com/office/drawing/2016/SVG/main" r:embed="rId12"/>
              </a:ext>
            </a:extLst>
          </a:blip>
          <a:stretch>
            <a:fillRect/>
          </a:stretch>
        </p:blipFill>
        <p:spPr>
          <a:xfrm>
            <a:off x="6604000" y="4191000"/>
            <a:ext cx="355600" cy="355600"/>
          </a:xfrm>
          <a:prstGeom prst="rect">
            <a:avLst/>
          </a:prstGeom>
        </p:spPr>
      </p:pic>
      <p:sp>
        <p:nvSpPr>
          <p:cNvPr id="21" name="AutoShape 21"/>
          <p:cNvSpPr/>
          <p:nvPr/>
        </p:nvSpPr>
        <p:spPr>
          <a:xfrm>
            <a:off x="7213600" y="42164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 股权让渡</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2" name="AutoShape 22"/>
          <p:cNvSpPr/>
          <p:nvPr/>
        </p:nvSpPr>
        <p:spPr>
          <a:xfrm>
            <a:off x="7213600" y="4622800"/>
            <a:ext cx="4572000" cy="5588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通过转让、回购等方式逐步退出政府股权。</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3" name="AutoShape 23"/>
          <p:cNvSpPr/>
          <p:nvPr/>
        </p:nvSpPr>
        <p:spPr>
          <a:xfrm>
            <a:off x="762000" y="5588000"/>
            <a:ext cx="10668000" cy="2794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0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规范流程，确保政策有效落地，助力科技企业发展</a:t>
            </a:r>
            <a:endParaRPr lang="en-US" sz="20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2286000" y="1117600"/>
            <a:ext cx="7620000" cy="762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核心政策</a:t>
            </a:r>
            <a:r>
              <a:rPr lang="zh-CN" alt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三</a:t>
            </a:r>
            <a:endParaRPr lang="zh-CN" alt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3" name="AutoShape 3"/>
          <p:cNvSpPr/>
          <p:nvPr/>
        </p:nvSpPr>
        <p:spPr>
          <a:xfrm>
            <a:off x="5588000" y="2070100"/>
            <a:ext cx="1016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endParaRPr sz="2000"/>
          </a:p>
        </p:txBody>
      </p:sp>
      <p:pic>
        <p:nvPicPr>
          <p:cNvPr id="4" name="Picture 4"/>
          <p:cNvPicPr>
            <a:picLocks noChangeAspect="true"/>
          </p:cNvPicPr>
          <p:nvPr/>
        </p:nvPicPr>
        <p:blipFill>
          <a:blip r:embed="rId1"/>
          <a:srcRect/>
          <a:stretch>
            <a:fillRect/>
          </a:stretch>
        </p:blipFill>
        <p:spPr>
          <a:xfrm>
            <a:off x="4953000" y="2641600"/>
            <a:ext cx="2286000" cy="2286000"/>
          </a:xfrm>
          <a:prstGeom prst="ellipse">
            <a:avLst/>
          </a:prstGeom>
          <a:noFill/>
          <a:ln w="25400" cap="flat" cmpd="sng">
            <a:noFill/>
            <a:prstDash val="solid"/>
            <a:round/>
          </a:ln>
        </p:spPr>
      </p:pic>
      <p:sp>
        <p:nvSpPr>
          <p:cNvPr id="5" name="AutoShape 5"/>
          <p:cNvSpPr/>
          <p:nvPr/>
        </p:nvSpPr>
        <p:spPr>
          <a:xfrm>
            <a:off x="1016000" y="5303520"/>
            <a:ext cx="10160000" cy="381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3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科技保险与担保体系：为创新保驾护航</a:t>
            </a:r>
            <a:endParaRPr lang="en-US" sz="3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6"/>
          <p:cNvSpPr/>
          <p:nvPr/>
        </p:nvSpPr>
        <p:spPr>
          <a:xfrm>
            <a:off x="112395" y="192405"/>
            <a:ext cx="6754495" cy="751840"/>
          </a:xfrm>
          <a:prstGeom prst="rect">
            <a:avLst/>
          </a:prstGeom>
          <a:noFill/>
          <a:ln w="12700" cap="flat" cmpd="sng">
            <a:noFill/>
            <a:prstDash val="solid"/>
            <a:round/>
          </a:ln>
        </p:spPr>
        <p:txBody>
          <a:bodyPr vert="horz" wrap="square" lIns="0" tIns="0" rIns="0" bIns="0" rtlCol="0" anchor="ctr" anchorCtr="false"/>
          <a:p>
            <a:pPr indent="0" algn="ctr">
              <a:lnSpc>
                <a:spcPct val="125000"/>
              </a:lnSpc>
              <a:defRPr/>
            </a:pPr>
            <a:r>
              <a:rPr lang="zh-CN" altLang="en-US" sz="24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《广西科技保险保费补贴办法（试行）》</a:t>
            </a:r>
            <a:endParaRPr lang="zh-CN" altLang="en-US" sz="24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科技保险保费补贴</a:t>
            </a:r>
            <a:endPar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4092">
            <a:off x="762004" y="1212850"/>
            <a:ext cx="10668000" cy="12700"/>
          </a:xfrm>
          <a:prstGeom prst="straightConnector1">
            <a:avLst/>
          </a:prstGeom>
          <a:solidFill>
            <a:srgbClr val="DEE0E3">
              <a:alpha val="100000"/>
            </a:srgbClr>
          </a:solidFill>
          <a:ln w="12700" cap="flat" cmpd="sng">
            <a:solidFill>
              <a:srgbClr val="FFD700">
                <a:alpha val="30000"/>
              </a:srgbClr>
            </a:solidFill>
            <a:prstDash val="solid"/>
            <a:round/>
            <a:headEnd type="none" w="med" len="med"/>
            <a:tailEnd type="none" w="med" len="med"/>
          </a:ln>
        </p:spPr>
      </p:cxnSp>
      <p:pic>
        <p:nvPicPr>
          <p:cNvPr id="4" name="Picture 4"/>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1651000"/>
            <a:ext cx="304800" cy="304800"/>
          </a:xfrm>
          <a:prstGeom prst="rect">
            <a:avLst/>
          </a:prstGeom>
        </p:spPr>
      </p:pic>
      <p:sp>
        <p:nvSpPr>
          <p:cNvPr id="5" name="AutoShape 5"/>
          <p:cNvSpPr/>
          <p:nvPr/>
        </p:nvSpPr>
        <p:spPr>
          <a:xfrm>
            <a:off x="1219200" y="1651000"/>
            <a:ext cx="5334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一类险种（补贴50%）</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AutoShape 6"/>
          <p:cNvSpPr/>
          <p:nvPr/>
        </p:nvSpPr>
        <p:spPr>
          <a:xfrm>
            <a:off x="1219200" y="2057400"/>
            <a:ext cx="5334000" cy="5588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研发费用损失保险、首台（套）重大技术装备保险、首批次新材料保险等。</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7" name="Picture 7"/>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2921000"/>
            <a:ext cx="304800" cy="304800"/>
          </a:xfrm>
          <a:prstGeom prst="rect">
            <a:avLst/>
          </a:prstGeom>
        </p:spPr>
      </p:pic>
      <p:sp>
        <p:nvSpPr>
          <p:cNvPr id="8" name="AutoShape 8"/>
          <p:cNvSpPr/>
          <p:nvPr/>
        </p:nvSpPr>
        <p:spPr>
          <a:xfrm>
            <a:off x="1219200" y="2921000"/>
            <a:ext cx="5334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二类险种（补贴40%）</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1219200" y="3327400"/>
            <a:ext cx="5334000" cy="5588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知识产权被侵权损失保险、网络安全保险、产品责任险等。</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0" name="Picture 10"/>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4191000"/>
            <a:ext cx="304800" cy="304800"/>
          </a:xfrm>
          <a:prstGeom prst="rect">
            <a:avLst/>
          </a:prstGeom>
        </p:spPr>
      </p:pic>
      <p:sp>
        <p:nvSpPr>
          <p:cNvPr id="11" name="AutoShape 11"/>
          <p:cNvSpPr/>
          <p:nvPr/>
        </p:nvSpPr>
        <p:spPr>
          <a:xfrm>
            <a:off x="1219200" y="4191000"/>
            <a:ext cx="5334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三类险种（补贴20%）</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nvSpPr>
        <p:spPr>
          <a:xfrm>
            <a:off x="1219200" y="4597400"/>
            <a:ext cx="5334000" cy="5588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小额贷款保证保险、雇主责任险等。</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3" name="Connector 13"/>
          <p:cNvCxnSpPr/>
          <p:nvPr/>
        </p:nvCxnSpPr>
        <p:spPr>
          <a:xfrm rot="-7538">
            <a:off x="762007" y="5327650"/>
            <a:ext cx="5791200" cy="12700"/>
          </a:xfrm>
          <a:prstGeom prst="straightConnector1">
            <a:avLst/>
          </a:prstGeom>
          <a:solidFill>
            <a:srgbClr val="DEE0E3">
              <a:alpha val="100000"/>
            </a:srgbClr>
          </a:solidFill>
          <a:ln w="12700" cap="flat" cmpd="sng">
            <a:solidFill>
              <a:srgbClr val="FFD700">
                <a:alpha val="30000"/>
              </a:srgbClr>
            </a:solidFill>
            <a:prstDash val="dash"/>
            <a:round/>
            <a:headEnd type="none" w="med" len="med"/>
            <a:tailEnd type="none" w="med" len="med"/>
          </a:ln>
        </p:spPr>
      </p:cxnSp>
      <p:pic>
        <p:nvPicPr>
          <p:cNvPr id="14" name="Picture 14"/>
          <p:cNvPicPr>
            <a:picLocks noChangeAspect="true"/>
          </p:cNvPicPr>
          <p:nvPr/>
        </p:nvPicPr>
        <p:blipFill>
          <a:blip r:embed="rId7">
            <a:extLst>
              <a:ext uri="{28A0092B-C50C-407E-A947-70E740481C1C}">
                <a14:useLocalDpi xmlns:a14="http://schemas.microsoft.com/office/drawing/2010/main" val="false"/>
              </a:ext>
              <a:ext uri="{96DAC541-7B7A-43D3-8B79-37D633B846F1}">
                <asvg:svgBlip xmlns:asvg="http://schemas.microsoft.com/office/drawing/2016/SVG/main" r:embed="rId8"/>
              </a:ext>
            </a:extLst>
          </a:blip>
          <a:stretch>
            <a:fillRect/>
          </a:stretch>
        </p:blipFill>
        <p:spPr>
          <a:xfrm>
            <a:off x="762000" y="5588000"/>
            <a:ext cx="254000" cy="254000"/>
          </a:xfrm>
          <a:prstGeom prst="rect">
            <a:avLst/>
          </a:prstGeom>
        </p:spPr>
      </p:pic>
      <p:sp>
        <p:nvSpPr>
          <p:cNvPr id="15" name="AutoShape 15"/>
          <p:cNvSpPr/>
          <p:nvPr/>
        </p:nvSpPr>
        <p:spPr>
          <a:xfrm>
            <a:off x="1168400" y="5588000"/>
            <a:ext cx="5334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单个企业</a:t>
            </a:r>
            <a:r>
              <a:rPr lang="zh-CN" alt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同时投保包含一类产品在内的任意组合保险产品的，</a:t>
            </a: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每年保费补贴总额不超过</a:t>
            </a: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30万元</a:t>
            </a: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6" name="Connector 16"/>
          <p:cNvCxnSpPr/>
          <p:nvPr/>
        </p:nvCxnSpPr>
        <p:spPr>
          <a:xfrm rot="5389889">
            <a:off x="4699000" y="3676659"/>
            <a:ext cx="4318000" cy="12700"/>
          </a:xfrm>
          <a:prstGeom prst="straightConnector1">
            <a:avLst/>
          </a:prstGeom>
          <a:solidFill>
            <a:srgbClr val="DEE0E3">
              <a:alpha val="100000"/>
            </a:srgbClr>
          </a:solidFill>
          <a:ln w="12700" cap="flat" cmpd="sng">
            <a:solidFill>
              <a:srgbClr val="FFFFFF">
                <a:alpha val="20000"/>
              </a:srgbClr>
            </a:solidFill>
            <a:prstDash val="dash"/>
            <a:round/>
            <a:headEnd type="none" w="med" len="med"/>
            <a:tailEnd type="none" w="med" len="med"/>
          </a:ln>
        </p:spPr>
      </p:cxnSp>
      <p:pic>
        <p:nvPicPr>
          <p:cNvPr id="17" name="Picture 17"/>
          <p:cNvPicPr>
            <a:picLocks noChangeAspect="true"/>
          </p:cNvPicPr>
          <p:nvPr/>
        </p:nvPicPr>
        <p:blipFill>
          <a:blip r:embed="rId9"/>
          <a:srcRect/>
          <a:stretch>
            <a:fillRect/>
          </a:stretch>
        </p:blipFill>
        <p:spPr>
          <a:xfrm>
            <a:off x="7366000" y="1651000"/>
            <a:ext cx="4064000" cy="4064000"/>
          </a:xfrm>
          <a:prstGeom prst="ellipse">
            <a:avLst/>
          </a:prstGeom>
          <a:noFill/>
          <a:ln w="25400" cap="flat" cmpd="sng">
            <a:solidFill>
              <a:srgbClr val="FFD700">
                <a:alpha val="100000"/>
              </a:srgbClr>
            </a:solidFill>
            <a:prstDash val="solid"/>
            <a:rou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1">
            <a:alphaModFix amt="20000"/>
          </a:blip>
          <a:srcRect t="21875" b="21875"/>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1931">
              <a:alpha val="60000"/>
            </a:srgbClr>
          </a:solidFill>
          <a:ln w="25400" cap="flat" cmpd="sng">
            <a:noFill/>
            <a:prstDash val="solid"/>
            <a:round/>
          </a:ln>
        </p:spPr>
        <p:txBody>
          <a:bodyPr vert="horz" wrap="square" lIns="63500" tIns="63500" rIns="63500" bIns="63500" rtlCol="0" anchor="ctr"/>
          <a:lstStyle/>
          <a:p>
            <a:pPr algn="ctr">
              <a:defRPr/>
            </a:pPr>
            <a:endParaRPr sz="2000"/>
          </a:p>
        </p:txBody>
      </p:sp>
      <p:sp>
        <p:nvSpPr>
          <p:cNvPr id="4" name="AutoShape 4"/>
          <p:cNvSpPr/>
          <p:nvPr/>
        </p:nvSpPr>
        <p:spPr>
          <a:xfrm>
            <a:off x="1016000" y="2413000"/>
            <a:ext cx="10160000" cy="762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政策红利与申请指南</a:t>
            </a:r>
            <a:endPar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5" name="AutoShape 5"/>
          <p:cNvSpPr/>
          <p:nvPr/>
        </p:nvSpPr>
        <p:spPr>
          <a:xfrm>
            <a:off x="5461000" y="3429000"/>
            <a:ext cx="1270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endParaRPr sz="2000"/>
          </a:p>
        </p:txBody>
      </p:sp>
      <p:sp>
        <p:nvSpPr>
          <p:cNvPr id="6" name="AutoShape 6"/>
          <p:cNvSpPr/>
          <p:nvPr/>
        </p:nvSpPr>
        <p:spPr>
          <a:xfrm>
            <a:off x="1016000" y="3733800"/>
            <a:ext cx="10160000" cy="381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3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把握机遇，畅享政策红利</a:t>
            </a:r>
            <a:endParaRPr lang="en-US" sz="3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1"/>
          <a:srcRect t="21875" b="21875"/>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1931">
              <a:alpha val="6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508000"/>
            <a:ext cx="381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目录</a:t>
            </a:r>
            <a:endPar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5" name="Connector 5"/>
          <p:cNvCxnSpPr/>
          <p:nvPr/>
        </p:nvCxnSpPr>
        <p:spPr>
          <a:xfrm rot="-4092">
            <a:off x="762004" y="1212850"/>
            <a:ext cx="10668000" cy="12700"/>
          </a:xfrm>
          <a:prstGeom prst="straightConnector1">
            <a:avLst/>
          </a:prstGeom>
          <a:solidFill>
            <a:srgbClr val="DEE0E3">
              <a:alpha val="100000"/>
            </a:srgbClr>
          </a:solidFill>
          <a:ln w="12700" cap="flat" cmpd="sng">
            <a:solidFill>
              <a:srgbClr val="FFD700">
                <a:alpha val="40000"/>
              </a:srgbClr>
            </a:solidFill>
            <a:prstDash val="solid"/>
            <a:round/>
            <a:headEnd type="none" w="med" len="med"/>
            <a:tailEnd type="none" w="med" len="med"/>
          </a:ln>
        </p:spPr>
      </p:cxnSp>
      <p:sp>
        <p:nvSpPr>
          <p:cNvPr id="6" name="AutoShape 6"/>
          <p:cNvSpPr/>
          <p:nvPr/>
        </p:nvSpPr>
        <p:spPr>
          <a:xfrm>
            <a:off x="762000" y="1651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01</a:t>
            </a:r>
            <a:endPar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1524000" y="1701800"/>
            <a:ext cx="7620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政策总览：构建科技金融新生态</a:t>
            </a:r>
            <a:endPar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8" name="Connector 8"/>
          <p:cNvCxnSpPr/>
          <p:nvPr/>
        </p:nvCxnSpPr>
        <p:spPr>
          <a:xfrm rot="-4092">
            <a:off x="762004" y="2216150"/>
            <a:ext cx="106680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9" name="AutoShape 9"/>
          <p:cNvSpPr/>
          <p:nvPr/>
        </p:nvSpPr>
        <p:spPr>
          <a:xfrm>
            <a:off x="762000" y="2413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02</a:t>
            </a:r>
            <a:endPar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1524000" y="2463800"/>
            <a:ext cx="7620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核心政策一：科技成果转化基金</a:t>
            </a:r>
            <a:endPar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1" name="Connector 11"/>
          <p:cNvCxnSpPr/>
          <p:nvPr/>
        </p:nvCxnSpPr>
        <p:spPr>
          <a:xfrm rot="-4092">
            <a:off x="762004" y="2978150"/>
            <a:ext cx="106680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12" name="AutoShape 12"/>
          <p:cNvSpPr/>
          <p:nvPr/>
        </p:nvSpPr>
        <p:spPr>
          <a:xfrm>
            <a:off x="762000" y="3175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03</a:t>
            </a:r>
            <a:endPar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1524000" y="3225800"/>
            <a:ext cx="7620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核心政策二：“拨转投”创新模式</a:t>
            </a:r>
            <a:endPar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4" name="Connector 14"/>
          <p:cNvCxnSpPr/>
          <p:nvPr/>
        </p:nvCxnSpPr>
        <p:spPr>
          <a:xfrm rot="-4092">
            <a:off x="762004" y="3740150"/>
            <a:ext cx="106680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15" name="AutoShape 15"/>
          <p:cNvSpPr/>
          <p:nvPr/>
        </p:nvSpPr>
        <p:spPr>
          <a:xfrm>
            <a:off x="762000" y="3937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04</a:t>
            </a:r>
            <a:endPar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6" name="AutoShape 16"/>
          <p:cNvSpPr/>
          <p:nvPr/>
        </p:nvSpPr>
        <p:spPr>
          <a:xfrm>
            <a:off x="1524000" y="3987800"/>
            <a:ext cx="7620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核心政策三：</a:t>
            </a:r>
            <a:r>
              <a:rPr lang="en-US" sz="2400">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科技保险与担保体系</a:t>
            </a:r>
            <a:endPar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7" name="Connector 17"/>
          <p:cNvCxnSpPr/>
          <p:nvPr/>
        </p:nvCxnSpPr>
        <p:spPr>
          <a:xfrm rot="-4092">
            <a:off x="762004" y="4502150"/>
            <a:ext cx="106680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18" name="AutoShape 18"/>
          <p:cNvSpPr/>
          <p:nvPr/>
        </p:nvSpPr>
        <p:spPr>
          <a:xfrm>
            <a:off x="762000" y="4699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05</a:t>
            </a:r>
            <a:endPar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9" name="AutoShape 19"/>
          <p:cNvSpPr/>
          <p:nvPr/>
        </p:nvSpPr>
        <p:spPr>
          <a:xfrm>
            <a:off x="1524000" y="4749800"/>
            <a:ext cx="7620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政策红利与申请指南</a:t>
            </a:r>
            <a:endPar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20" name="Connector 20"/>
          <p:cNvCxnSpPr/>
          <p:nvPr/>
        </p:nvCxnSpPr>
        <p:spPr>
          <a:xfrm rot="-4092">
            <a:off x="762004" y="5264150"/>
            <a:ext cx="106680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21" name="AutoShape 21"/>
          <p:cNvSpPr/>
          <p:nvPr/>
        </p:nvSpPr>
        <p:spPr>
          <a:xfrm>
            <a:off x="762000" y="5461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06</a:t>
            </a:r>
            <a:endPar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2" name="AutoShape 22"/>
          <p:cNvSpPr/>
          <p:nvPr/>
        </p:nvSpPr>
        <p:spPr>
          <a:xfrm>
            <a:off x="1524000" y="5511800"/>
            <a:ext cx="7620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互动交流</a:t>
            </a:r>
            <a:endParaRPr lang="en-US" sz="24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政策红利总结</a:t>
            </a:r>
            <a:endPar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4092">
            <a:off x="762004" y="1212850"/>
            <a:ext cx="10668000" cy="12700"/>
          </a:xfrm>
          <a:prstGeom prst="straightConnector1">
            <a:avLst/>
          </a:prstGeom>
          <a:solidFill>
            <a:srgbClr val="DEE0E3">
              <a:alpha val="100000"/>
            </a:srgbClr>
          </a:solidFill>
          <a:ln w="12700" cap="flat" cmpd="sng">
            <a:solidFill>
              <a:srgbClr val="FFD700">
                <a:alpha val="40000"/>
              </a:srgbClr>
            </a:solidFill>
            <a:prstDash val="solid"/>
            <a:round/>
            <a:headEnd type="none" w="med" len="med"/>
            <a:tailEnd type="none" w="med" len="med"/>
          </a:ln>
        </p:spPr>
      </p:cxnSp>
      <p:sp>
        <p:nvSpPr>
          <p:cNvPr id="4" name="AutoShape 4"/>
          <p:cNvSpPr/>
          <p:nvPr/>
        </p:nvSpPr>
        <p:spPr>
          <a:xfrm>
            <a:off x="762000" y="1524000"/>
            <a:ext cx="4064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政策类型</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5" name="AutoShape 5"/>
          <p:cNvSpPr/>
          <p:nvPr/>
        </p:nvSpPr>
        <p:spPr>
          <a:xfrm>
            <a:off x="5334000" y="1524000"/>
            <a:ext cx="6096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核心红利</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6" name="Connector 6"/>
          <p:cNvCxnSpPr/>
          <p:nvPr/>
        </p:nvCxnSpPr>
        <p:spPr>
          <a:xfrm rot="-4092">
            <a:off x="762004" y="2025650"/>
            <a:ext cx="106680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pic>
        <p:nvPicPr>
          <p:cNvPr id="7" name="Picture 7"/>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2286000"/>
            <a:ext cx="304800" cy="304800"/>
          </a:xfrm>
          <a:prstGeom prst="rect">
            <a:avLst/>
          </a:prstGeom>
        </p:spPr>
      </p:pic>
      <p:sp>
        <p:nvSpPr>
          <p:cNvPr id="8" name="AutoShape 8"/>
          <p:cNvSpPr/>
          <p:nvPr/>
        </p:nvSpPr>
        <p:spPr>
          <a:xfrm>
            <a:off x="1270000" y="2298700"/>
            <a:ext cx="355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科技成果转化基金</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5334000" y="2298700"/>
            <a:ext cx="609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股权融资，政府引导，专业管理，让利机制</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0" name="Connector 10"/>
          <p:cNvCxnSpPr/>
          <p:nvPr/>
        </p:nvCxnSpPr>
        <p:spPr>
          <a:xfrm rot="-4092">
            <a:off x="762004" y="2838450"/>
            <a:ext cx="10668000" cy="12700"/>
          </a:xfrm>
          <a:prstGeom prst="straightConnector1">
            <a:avLst/>
          </a:prstGeom>
          <a:solidFill>
            <a:srgbClr val="DEE0E3">
              <a:alpha val="100000"/>
            </a:srgbClr>
          </a:solidFill>
          <a:ln w="12700" cap="flat" cmpd="sng">
            <a:solidFill>
              <a:srgbClr val="FFFFFF">
                <a:alpha val="10000"/>
              </a:srgbClr>
            </a:solidFill>
            <a:prstDash val="solid"/>
            <a:round/>
            <a:headEnd type="none" w="med" len="med"/>
            <a:tailEnd type="none" w="med" len="med"/>
          </a:ln>
        </p:spPr>
      </p:cxnSp>
      <p:pic>
        <p:nvPicPr>
          <p:cNvPr id="11" name="Picture 11"/>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3098800"/>
            <a:ext cx="304800" cy="304800"/>
          </a:xfrm>
          <a:prstGeom prst="rect">
            <a:avLst/>
          </a:prstGeom>
        </p:spPr>
      </p:pic>
      <p:sp>
        <p:nvSpPr>
          <p:cNvPr id="12" name="AutoShape 12"/>
          <p:cNvSpPr/>
          <p:nvPr/>
        </p:nvSpPr>
        <p:spPr>
          <a:xfrm>
            <a:off x="1270000" y="3111500"/>
            <a:ext cx="355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“拨转投”</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5334000" y="3111500"/>
            <a:ext cx="609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无偿变股权，共担风险，共享收益，财政资金循环</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4" name="Connector 14"/>
          <p:cNvCxnSpPr/>
          <p:nvPr/>
        </p:nvCxnSpPr>
        <p:spPr>
          <a:xfrm rot="-4092">
            <a:off x="762004" y="3651250"/>
            <a:ext cx="10668000" cy="12700"/>
          </a:xfrm>
          <a:prstGeom prst="straightConnector1">
            <a:avLst/>
          </a:prstGeom>
          <a:solidFill>
            <a:srgbClr val="DEE0E3">
              <a:alpha val="100000"/>
            </a:srgbClr>
          </a:solidFill>
          <a:ln w="12700" cap="flat" cmpd="sng">
            <a:solidFill>
              <a:srgbClr val="FFFFFF">
                <a:alpha val="10000"/>
              </a:srgbClr>
            </a:solidFill>
            <a:prstDash val="solid"/>
            <a:round/>
            <a:headEnd type="none" w="med" len="med"/>
            <a:tailEnd type="none" w="med" len="med"/>
          </a:ln>
        </p:spPr>
      </p:cxnSp>
      <p:pic>
        <p:nvPicPr>
          <p:cNvPr id="15" name="Picture 15"/>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3911600"/>
            <a:ext cx="304800" cy="304800"/>
          </a:xfrm>
          <a:prstGeom prst="rect">
            <a:avLst/>
          </a:prstGeom>
        </p:spPr>
      </p:pic>
      <p:sp>
        <p:nvSpPr>
          <p:cNvPr id="16" name="AutoShape 16"/>
          <p:cNvSpPr/>
          <p:nvPr/>
        </p:nvSpPr>
        <p:spPr>
          <a:xfrm>
            <a:off x="1270000" y="3924300"/>
            <a:ext cx="355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科技信贷</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7" name="AutoShape 17"/>
          <p:cNvSpPr/>
          <p:nvPr/>
        </p:nvSpPr>
        <p:spPr>
          <a:xfrm>
            <a:off x="5334000" y="3924300"/>
            <a:ext cx="609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信用贷款，风险补偿，财政贴息，降低成本</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8" name="Connector 18"/>
          <p:cNvCxnSpPr/>
          <p:nvPr/>
        </p:nvCxnSpPr>
        <p:spPr>
          <a:xfrm rot="-4092">
            <a:off x="762004" y="4464050"/>
            <a:ext cx="10668000" cy="12700"/>
          </a:xfrm>
          <a:prstGeom prst="straightConnector1">
            <a:avLst/>
          </a:prstGeom>
          <a:solidFill>
            <a:srgbClr val="DEE0E3">
              <a:alpha val="100000"/>
            </a:srgbClr>
          </a:solidFill>
          <a:ln w="12700" cap="flat" cmpd="sng">
            <a:solidFill>
              <a:srgbClr val="FFFFFF">
                <a:alpha val="10000"/>
              </a:srgbClr>
            </a:solidFill>
            <a:prstDash val="solid"/>
            <a:round/>
            <a:headEnd type="none" w="med" len="med"/>
            <a:tailEnd type="none" w="med" len="med"/>
          </a:ln>
        </p:spPr>
      </p:cxnSp>
      <p:pic>
        <p:nvPicPr>
          <p:cNvPr id="19" name="Picture 19"/>
          <p:cNvPicPr>
            <a:picLocks noChangeAspect="true"/>
          </p:cNvPicPr>
          <p:nvPr/>
        </p:nvPicPr>
        <p:blipFill>
          <a:blip r:embed="rId7">
            <a:extLst>
              <a:ext uri="{28A0092B-C50C-407E-A947-70E740481C1C}">
                <a14:useLocalDpi xmlns:a14="http://schemas.microsoft.com/office/drawing/2010/main" val="false"/>
              </a:ext>
              <a:ext uri="{96DAC541-7B7A-43D3-8B79-37D633B846F1}">
                <asvg:svgBlip xmlns:asvg="http://schemas.microsoft.com/office/drawing/2016/SVG/main" r:embed="rId8"/>
              </a:ext>
            </a:extLst>
          </a:blip>
          <a:stretch>
            <a:fillRect/>
          </a:stretch>
        </p:blipFill>
        <p:spPr>
          <a:xfrm>
            <a:off x="762000" y="4724400"/>
            <a:ext cx="304800" cy="304800"/>
          </a:xfrm>
          <a:prstGeom prst="rect">
            <a:avLst/>
          </a:prstGeom>
        </p:spPr>
      </p:pic>
      <p:sp>
        <p:nvSpPr>
          <p:cNvPr id="20" name="AutoShape 20"/>
          <p:cNvSpPr/>
          <p:nvPr/>
        </p:nvSpPr>
        <p:spPr>
          <a:xfrm>
            <a:off x="1270000" y="4737100"/>
            <a:ext cx="355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资本市场</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1" name="AutoShape 21"/>
          <p:cNvSpPr/>
          <p:nvPr/>
        </p:nvSpPr>
        <p:spPr>
          <a:xfrm>
            <a:off x="5334000" y="4737100"/>
            <a:ext cx="609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上市培育，债券融资，并购支持，做大做强</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22" name="Connector 22"/>
          <p:cNvCxnSpPr/>
          <p:nvPr/>
        </p:nvCxnSpPr>
        <p:spPr>
          <a:xfrm rot="-4092">
            <a:off x="762004" y="5276850"/>
            <a:ext cx="10668000" cy="12700"/>
          </a:xfrm>
          <a:prstGeom prst="straightConnector1">
            <a:avLst/>
          </a:prstGeom>
          <a:solidFill>
            <a:srgbClr val="DEE0E3">
              <a:alpha val="100000"/>
            </a:srgbClr>
          </a:solidFill>
          <a:ln w="12700" cap="flat" cmpd="sng">
            <a:solidFill>
              <a:srgbClr val="FFFFFF">
                <a:alpha val="10000"/>
              </a:srgbClr>
            </a:solidFill>
            <a:prstDash val="solid"/>
            <a:round/>
            <a:headEnd type="none" w="med" len="med"/>
            <a:tailEnd type="none" w="med" len="med"/>
          </a:ln>
        </p:spPr>
      </p:cxnSp>
      <p:pic>
        <p:nvPicPr>
          <p:cNvPr id="23" name="Picture 23"/>
          <p:cNvPicPr>
            <a:picLocks noChangeAspect="true"/>
          </p:cNvPicPr>
          <p:nvPr/>
        </p:nvPicPr>
        <p:blipFill>
          <a:blip r:embed="rId9">
            <a:extLst>
              <a:ext uri="{28A0092B-C50C-407E-A947-70E740481C1C}">
                <a14:useLocalDpi xmlns:a14="http://schemas.microsoft.com/office/drawing/2010/main" val="false"/>
              </a:ext>
              <a:ext uri="{96DAC541-7B7A-43D3-8B79-37D633B846F1}">
                <asvg:svgBlip xmlns:asvg="http://schemas.microsoft.com/office/drawing/2016/SVG/main" r:embed="rId10"/>
              </a:ext>
            </a:extLst>
          </a:blip>
          <a:stretch>
            <a:fillRect/>
          </a:stretch>
        </p:blipFill>
        <p:spPr>
          <a:xfrm>
            <a:off x="762000" y="5537200"/>
            <a:ext cx="304800" cy="304800"/>
          </a:xfrm>
          <a:prstGeom prst="rect">
            <a:avLst/>
          </a:prstGeom>
        </p:spPr>
      </p:pic>
      <p:sp>
        <p:nvSpPr>
          <p:cNvPr id="24" name="AutoShape 24"/>
          <p:cNvSpPr/>
          <p:nvPr/>
        </p:nvSpPr>
        <p:spPr>
          <a:xfrm>
            <a:off x="1270000" y="5549900"/>
            <a:ext cx="355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风险保障</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5" name="AutoShape 25"/>
          <p:cNvSpPr/>
          <p:nvPr/>
        </p:nvSpPr>
        <p:spPr>
          <a:xfrm>
            <a:off x="5334000" y="5549900"/>
            <a:ext cx="609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保险补贴、担保增信、降低费率，为企业保驾护航</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申请流程与注意事项</a:t>
            </a:r>
            <a:endPar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4092">
            <a:off x="762004" y="1212850"/>
            <a:ext cx="10668000" cy="12700"/>
          </a:xfrm>
          <a:prstGeom prst="straightConnector1">
            <a:avLst/>
          </a:prstGeom>
          <a:solidFill>
            <a:srgbClr val="DEE0E3">
              <a:alpha val="100000"/>
            </a:srgbClr>
          </a:solidFill>
          <a:ln w="12700" cap="flat" cmpd="sng">
            <a:solidFill>
              <a:srgbClr val="FFD700">
                <a:alpha val="40000"/>
              </a:srgbClr>
            </a:solidFill>
            <a:prstDash val="solid"/>
            <a:round/>
            <a:headEnd type="none" w="med" len="med"/>
            <a:tailEnd type="none" w="med" len="med"/>
          </a:ln>
        </p:spPr>
      </p:cxnSp>
      <p:sp>
        <p:nvSpPr>
          <p:cNvPr id="4" name="AutoShape 4"/>
          <p:cNvSpPr/>
          <p:nvPr/>
        </p:nvSpPr>
        <p:spPr>
          <a:xfrm>
            <a:off x="762000" y="1524000"/>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通用申请流程</a:t>
            </a:r>
            <a:endPar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5" name="Picture 5"/>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2082800"/>
            <a:ext cx="304800" cy="304800"/>
          </a:xfrm>
          <a:prstGeom prst="rect">
            <a:avLst/>
          </a:prstGeom>
        </p:spPr>
      </p:pic>
      <p:sp>
        <p:nvSpPr>
          <p:cNvPr id="6" name="AutoShape 6"/>
          <p:cNvSpPr/>
          <p:nvPr/>
        </p:nvSpPr>
        <p:spPr>
          <a:xfrm>
            <a:off x="1270000" y="20828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政策学习与项目匹配</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1270000" y="24384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深入学习各项政策，明确自身项目与政策的匹配度。</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8" name="Picture 8"/>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3200400"/>
            <a:ext cx="304800" cy="304800"/>
          </a:xfrm>
          <a:prstGeom prst="rect">
            <a:avLst/>
          </a:prstGeom>
        </p:spPr>
      </p:pic>
      <p:sp>
        <p:nvSpPr>
          <p:cNvPr id="9" name="AutoShape 9"/>
          <p:cNvSpPr/>
          <p:nvPr/>
        </p:nvSpPr>
        <p:spPr>
          <a:xfrm>
            <a:off x="1270000" y="32004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材料准备与网上申报</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1270000" y="35560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准备齐全材料，通过指定网上平台进行申报。</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1" name="Picture 11"/>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4318000"/>
            <a:ext cx="304800" cy="304800"/>
          </a:xfrm>
          <a:prstGeom prst="rect">
            <a:avLst/>
          </a:prstGeom>
        </p:spPr>
      </p:pic>
      <p:sp>
        <p:nvSpPr>
          <p:cNvPr id="12" name="AutoShape 12"/>
          <p:cNvSpPr/>
          <p:nvPr/>
        </p:nvSpPr>
        <p:spPr>
          <a:xfrm>
            <a:off x="1270000" y="4318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部门审核与专家评审</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1270000" y="46736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材料由相关部门进行形式审核和专家评审。</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4" name="Picture 14"/>
          <p:cNvPicPr>
            <a:picLocks noChangeAspect="true"/>
          </p:cNvPicPr>
          <p:nvPr/>
        </p:nvPicPr>
        <p:blipFill>
          <a:blip r:embed="rId7">
            <a:extLst>
              <a:ext uri="{28A0092B-C50C-407E-A947-70E740481C1C}">
                <a14:useLocalDpi xmlns:a14="http://schemas.microsoft.com/office/drawing/2010/main" val="false"/>
              </a:ext>
              <a:ext uri="{96DAC541-7B7A-43D3-8B79-37D633B846F1}">
                <asvg:svgBlip xmlns:asvg="http://schemas.microsoft.com/office/drawing/2016/SVG/main" r:embed="rId8"/>
              </a:ext>
            </a:extLst>
          </a:blip>
          <a:stretch>
            <a:fillRect/>
          </a:stretch>
        </p:blipFill>
        <p:spPr>
          <a:xfrm>
            <a:off x="762000" y="5435600"/>
            <a:ext cx="304800" cy="304800"/>
          </a:xfrm>
          <a:prstGeom prst="rect">
            <a:avLst/>
          </a:prstGeom>
        </p:spPr>
      </p:pic>
      <p:sp>
        <p:nvSpPr>
          <p:cNvPr id="15" name="AutoShape 15"/>
          <p:cNvSpPr/>
          <p:nvPr/>
        </p:nvSpPr>
        <p:spPr>
          <a:xfrm>
            <a:off x="1270000" y="54356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公示与资金/股权落实</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6" name="AutoShape 16"/>
          <p:cNvSpPr/>
          <p:nvPr/>
        </p:nvSpPr>
        <p:spPr>
          <a:xfrm>
            <a:off x="1270000" y="57912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评审通过并公示无异议后，落实资金或股权。</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7" name="Connector 17"/>
          <p:cNvCxnSpPr/>
          <p:nvPr/>
        </p:nvCxnSpPr>
        <p:spPr>
          <a:xfrm rot="5390450">
            <a:off x="3810000" y="3803659"/>
            <a:ext cx="4572000" cy="12700"/>
          </a:xfrm>
          <a:prstGeom prst="straightConnector1">
            <a:avLst/>
          </a:prstGeom>
          <a:solidFill>
            <a:srgbClr val="DEE0E3">
              <a:alpha val="100000"/>
            </a:srgbClr>
          </a:solidFill>
          <a:ln w="12700" cap="flat" cmpd="sng">
            <a:solidFill>
              <a:srgbClr val="FFFFFF">
                <a:alpha val="20000"/>
              </a:srgbClr>
            </a:solidFill>
            <a:prstDash val="dash"/>
            <a:round/>
            <a:headEnd type="none" w="med" len="med"/>
            <a:tailEnd type="none" w="med" len="med"/>
          </a:ln>
        </p:spPr>
      </p:cxnSp>
      <p:sp>
        <p:nvSpPr>
          <p:cNvPr id="18" name="AutoShape 18"/>
          <p:cNvSpPr/>
          <p:nvPr/>
        </p:nvSpPr>
        <p:spPr>
          <a:xfrm>
            <a:off x="6604000" y="1524000"/>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注意事项</a:t>
            </a:r>
            <a:endPar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9" name="Picture 19"/>
          <p:cNvPicPr>
            <a:picLocks noChangeAspect="true"/>
          </p:cNvPicPr>
          <p:nvPr/>
        </p:nvPicPr>
        <p:blipFill>
          <a:blip r:embed="rId9">
            <a:extLst>
              <a:ext uri="{28A0092B-C50C-407E-A947-70E740481C1C}">
                <a14:useLocalDpi xmlns:a14="http://schemas.microsoft.com/office/drawing/2010/main" val="false"/>
              </a:ext>
              <a:ext uri="{96DAC541-7B7A-43D3-8B79-37D633B846F1}">
                <asvg:svgBlip xmlns:asvg="http://schemas.microsoft.com/office/drawing/2016/SVG/main" r:embed="rId10"/>
              </a:ext>
            </a:extLst>
          </a:blip>
          <a:stretch>
            <a:fillRect/>
          </a:stretch>
        </p:blipFill>
        <p:spPr>
          <a:xfrm>
            <a:off x="6604000" y="2082800"/>
            <a:ext cx="304800" cy="304800"/>
          </a:xfrm>
          <a:prstGeom prst="rect">
            <a:avLst/>
          </a:prstGeom>
        </p:spPr>
      </p:pic>
      <p:sp>
        <p:nvSpPr>
          <p:cNvPr id="20" name="AutoShape 20"/>
          <p:cNvSpPr/>
          <p:nvPr/>
        </p:nvSpPr>
        <p:spPr>
          <a:xfrm>
            <a:off x="7112000" y="20828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真实性</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1" name="AutoShape 21"/>
          <p:cNvSpPr/>
          <p:nvPr/>
        </p:nvSpPr>
        <p:spPr>
          <a:xfrm>
            <a:off x="7112000" y="24384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确保所有申报材料的真实性、准确性和完整性。</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2" name="Picture 22"/>
          <p:cNvPicPr>
            <a:picLocks noChangeAspect="true"/>
          </p:cNvPicPr>
          <p:nvPr/>
        </p:nvPicPr>
        <p:blipFill>
          <a:blip r:embed="rId11">
            <a:extLst>
              <a:ext uri="{28A0092B-C50C-407E-A947-70E740481C1C}">
                <a14:useLocalDpi xmlns:a14="http://schemas.microsoft.com/office/drawing/2010/main" val="false"/>
              </a:ext>
              <a:ext uri="{96DAC541-7B7A-43D3-8B79-37D633B846F1}">
                <asvg:svgBlip xmlns:asvg="http://schemas.microsoft.com/office/drawing/2016/SVG/main" r:embed="rId12"/>
              </a:ext>
            </a:extLst>
          </a:blip>
          <a:stretch>
            <a:fillRect/>
          </a:stretch>
        </p:blipFill>
        <p:spPr>
          <a:xfrm>
            <a:off x="6604000" y="3200400"/>
            <a:ext cx="304800" cy="304800"/>
          </a:xfrm>
          <a:prstGeom prst="rect">
            <a:avLst/>
          </a:prstGeom>
        </p:spPr>
      </p:pic>
      <p:sp>
        <p:nvSpPr>
          <p:cNvPr id="23" name="AutoShape 23"/>
          <p:cNvSpPr/>
          <p:nvPr/>
        </p:nvSpPr>
        <p:spPr>
          <a:xfrm>
            <a:off x="7112000" y="32004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时效性</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4" name="AutoShape 24"/>
          <p:cNvSpPr/>
          <p:nvPr/>
        </p:nvSpPr>
        <p:spPr>
          <a:xfrm>
            <a:off x="7112000" y="35560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密切关注申报时间节点，避免错过申报期限。</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5" name="Picture 25"/>
          <p:cNvPicPr>
            <a:picLocks noChangeAspect="true"/>
          </p:cNvPicPr>
          <p:nvPr/>
        </p:nvPicPr>
        <p:blipFill>
          <a:blip r:embed="rId13">
            <a:extLst>
              <a:ext uri="{28A0092B-C50C-407E-A947-70E740481C1C}">
                <a14:useLocalDpi xmlns:a14="http://schemas.microsoft.com/office/drawing/2010/main" val="false"/>
              </a:ext>
              <a:ext uri="{96DAC541-7B7A-43D3-8B79-37D633B846F1}">
                <asvg:svgBlip xmlns:asvg="http://schemas.microsoft.com/office/drawing/2016/SVG/main" r:embed="rId14"/>
              </a:ext>
            </a:extLst>
          </a:blip>
          <a:stretch>
            <a:fillRect/>
          </a:stretch>
        </p:blipFill>
        <p:spPr>
          <a:xfrm>
            <a:off x="6604000" y="4318000"/>
            <a:ext cx="304800" cy="304800"/>
          </a:xfrm>
          <a:prstGeom prst="rect">
            <a:avLst/>
          </a:prstGeom>
        </p:spPr>
      </p:pic>
      <p:sp>
        <p:nvSpPr>
          <p:cNvPr id="26" name="AutoShape 26"/>
          <p:cNvSpPr/>
          <p:nvPr/>
        </p:nvSpPr>
        <p:spPr>
          <a:xfrm>
            <a:off x="7112000" y="4318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沟通</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7" name="AutoShape 27"/>
          <p:cNvSpPr/>
          <p:nvPr/>
        </p:nvSpPr>
        <p:spPr>
          <a:xfrm>
            <a:off x="7112000" y="4673600"/>
            <a:ext cx="4572000" cy="508000"/>
          </a:xfrm>
          <a:prstGeom prst="rect">
            <a:avLst/>
          </a:prstGeom>
          <a:noFill/>
          <a:ln w="12700" cap="flat" cmpd="sng">
            <a:noFill/>
            <a:prstDash val="solid"/>
            <a:round/>
          </a:ln>
        </p:spPr>
        <p:txBody>
          <a:bodyPr vert="horz" wrap="square" lIns="0" tIns="0" rIns="0" bIns="0" rtlCol="0" anchor="t" anchorCtr="false"/>
          <a:lstStyle/>
          <a:p>
            <a:pPr indent="0" algn="l">
              <a:lnSpc>
                <a:spcPct val="117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加强与主管部门沟通，及时了解政策动态和进展。</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服务资源与联系方式</a:t>
            </a:r>
            <a:endPar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3" name="Connector 3"/>
          <p:cNvCxnSpPr/>
          <p:nvPr/>
        </p:nvCxnSpPr>
        <p:spPr>
          <a:xfrm rot="-8594">
            <a:off x="762008" y="1212850"/>
            <a:ext cx="5080000" cy="12700"/>
          </a:xfrm>
          <a:prstGeom prst="straightConnector1">
            <a:avLst/>
          </a:prstGeom>
          <a:solidFill>
            <a:srgbClr val="DEE0E3">
              <a:alpha val="100000"/>
            </a:srgbClr>
          </a:solidFill>
          <a:ln w="25400" cap="flat" cmpd="sng">
            <a:solidFill>
              <a:srgbClr val="FFD700">
                <a:alpha val="100000"/>
              </a:srgbClr>
            </a:solidFill>
            <a:prstDash val="solid"/>
            <a:round/>
            <a:headEnd type="none" w="lg" len="lg"/>
            <a:tailEnd type="none" w="lg" len="lg"/>
          </a:ln>
        </p:spPr>
      </p:cxnSp>
      <p:sp>
        <p:nvSpPr>
          <p:cNvPr id="4" name="AutoShape 4"/>
          <p:cNvSpPr/>
          <p:nvPr/>
        </p:nvSpPr>
        <p:spPr>
          <a:xfrm>
            <a:off x="762000" y="1958975"/>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柳州市科学技术局——</a:t>
            </a:r>
            <a:r>
              <a:rPr lang="zh-CN" alt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成果转化与交流合作科</a:t>
            </a:r>
            <a:endParaRPr lang="zh-CN" alt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5" name="Picture 5"/>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3257550"/>
            <a:ext cx="254000" cy="254000"/>
          </a:xfrm>
          <a:prstGeom prst="rect">
            <a:avLst/>
          </a:prstGeom>
        </p:spPr>
      </p:pic>
      <p:sp>
        <p:nvSpPr>
          <p:cNvPr id="6" name="AutoShape 6"/>
          <p:cNvSpPr/>
          <p:nvPr/>
        </p:nvSpPr>
        <p:spPr>
          <a:xfrm>
            <a:off x="1206500" y="325755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地址：</a:t>
            </a:r>
            <a:r>
              <a:rPr lang="zh-CN" alt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新柳大道启元广场</a:t>
            </a:r>
            <a:r>
              <a:rPr lang="en-US" altLang="zh-CN"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A</a:t>
            </a:r>
            <a:r>
              <a:rPr lang="zh-CN" alt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座</a:t>
            </a:r>
            <a:r>
              <a:rPr lang="en-US" altLang="zh-CN"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2109</a:t>
            </a:r>
            <a:endParaRPr lang="en-US" altLang="zh-CN"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7" name="Picture 7"/>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3892550"/>
            <a:ext cx="254000" cy="254000"/>
          </a:xfrm>
          <a:prstGeom prst="rect">
            <a:avLst/>
          </a:prstGeom>
        </p:spPr>
      </p:pic>
      <p:sp>
        <p:nvSpPr>
          <p:cNvPr id="8" name="AutoShape 8"/>
          <p:cNvSpPr/>
          <p:nvPr/>
        </p:nvSpPr>
        <p:spPr>
          <a:xfrm>
            <a:off x="1206500" y="389255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电话：0772-2619772</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9" name="Picture 9"/>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4527550"/>
            <a:ext cx="254000" cy="254000"/>
          </a:xfrm>
          <a:prstGeom prst="rect">
            <a:avLst/>
          </a:prstGeom>
        </p:spPr>
      </p:pic>
      <p:sp>
        <p:nvSpPr>
          <p:cNvPr id="10" name="AutoShape 10"/>
          <p:cNvSpPr/>
          <p:nvPr/>
        </p:nvSpPr>
        <p:spPr>
          <a:xfrm>
            <a:off x="1206500" y="4527550"/>
            <a:ext cx="4572000" cy="279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邮箱：lzcgk@163.com</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8" name="Connector 18"/>
          <p:cNvCxnSpPr/>
          <p:nvPr/>
        </p:nvCxnSpPr>
        <p:spPr>
          <a:xfrm rot="5389889">
            <a:off x="4064000" y="3803659"/>
            <a:ext cx="43180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pic>
        <p:nvPicPr>
          <p:cNvPr id="19" name="Picture 19"/>
          <p:cNvPicPr>
            <a:picLocks noChangeAspect="true"/>
          </p:cNvPicPr>
          <p:nvPr/>
        </p:nvPicPr>
        <p:blipFill>
          <a:blip r:embed="rId7"/>
          <a:srcRect/>
          <a:stretch>
            <a:fillRect/>
          </a:stretch>
        </p:blipFill>
        <p:spPr>
          <a:xfrm>
            <a:off x="6731000" y="1651000"/>
            <a:ext cx="4318000" cy="4318000"/>
          </a:xfrm>
          <a:prstGeom prst="ellipse">
            <a:avLst/>
          </a:prstGeom>
          <a:noFill/>
          <a:ln w="25400" cap="flat" cmpd="sng">
            <a:solidFill>
              <a:srgbClr val="FFD700">
                <a:alpha val="50000"/>
              </a:srgbClr>
            </a:solidFill>
            <a:prstDash val="solid"/>
            <a:rou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1">
            <a:alphaModFix amt="15000"/>
          </a:blip>
          <a:srcRect t="21875" b="21875"/>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2286000" y="2286000"/>
            <a:ext cx="7620000" cy="762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Q&amp;A</a:t>
            </a:r>
            <a:endPar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4" name="Connector 4"/>
          <p:cNvCxnSpPr/>
          <p:nvPr/>
        </p:nvCxnSpPr>
        <p:spPr>
          <a:xfrm rot="-57290">
            <a:off x="5715053" y="3295650"/>
            <a:ext cx="762000" cy="12700"/>
          </a:xfrm>
          <a:prstGeom prst="straightConnector1">
            <a:avLst/>
          </a:prstGeom>
          <a:solidFill>
            <a:srgbClr val="DEE0E3">
              <a:alpha val="100000"/>
            </a:srgbClr>
          </a:solidFill>
          <a:ln w="25400" cap="flat" cmpd="sng">
            <a:solidFill>
              <a:srgbClr val="FFD700">
                <a:alpha val="100000"/>
              </a:srgbClr>
            </a:solidFill>
            <a:prstDash val="solid"/>
            <a:round/>
            <a:headEnd type="none" w="lg" len="lg"/>
            <a:tailEnd type="none" w="lg" len="lg"/>
          </a:ln>
        </p:spPr>
      </p:cxnSp>
      <p:sp>
        <p:nvSpPr>
          <p:cNvPr id="5" name="AutoShape 5"/>
          <p:cNvSpPr/>
          <p:nvPr/>
        </p:nvSpPr>
        <p:spPr>
          <a:xfrm>
            <a:off x="2286000" y="3556000"/>
            <a:ext cx="7620000" cy="381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3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互动交流</a:t>
            </a:r>
            <a:endParaRPr lang="en-US" sz="3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1"/>
          <a:srcRect t="21875" b="21875"/>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1931">
              <a:alpha val="60000"/>
            </a:srgbClr>
          </a:solidFill>
          <a:ln w="25400" cap="flat" cmpd="sng">
            <a:noFill/>
            <a:prstDash val="solid"/>
            <a:round/>
          </a:ln>
        </p:spPr>
        <p:txBody>
          <a:bodyPr vert="horz" wrap="square" lIns="63500" tIns="63500" rIns="63500" bIns="63500" rtlCol="0" anchor="ctr"/>
          <a:lstStyle/>
          <a:p>
            <a:pPr algn="ctr">
              <a:defRPr/>
            </a:pPr>
            <a:endParaRPr sz="2000"/>
          </a:p>
        </p:txBody>
      </p:sp>
      <p:sp>
        <p:nvSpPr>
          <p:cNvPr id="4" name="AutoShape 4"/>
          <p:cNvSpPr/>
          <p:nvPr/>
        </p:nvSpPr>
        <p:spPr>
          <a:xfrm>
            <a:off x="1016000" y="2540000"/>
            <a:ext cx="10160000" cy="762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感谢聆听</a:t>
            </a:r>
            <a:endPar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5" name="Connector 5"/>
          <p:cNvCxnSpPr/>
          <p:nvPr/>
        </p:nvCxnSpPr>
        <p:spPr>
          <a:xfrm rot="-34376">
            <a:off x="5461032" y="3486150"/>
            <a:ext cx="1270000" cy="12700"/>
          </a:xfrm>
          <a:prstGeom prst="straightConnector1">
            <a:avLst/>
          </a:prstGeom>
          <a:solidFill>
            <a:srgbClr val="DEE0E3">
              <a:alpha val="100000"/>
            </a:srgbClr>
          </a:solidFill>
          <a:ln w="25400" cap="flat" cmpd="sng">
            <a:solidFill>
              <a:srgbClr val="FFD700">
                <a:alpha val="100000"/>
              </a:srgbClr>
            </a:solidFill>
            <a:prstDash val="solid"/>
            <a:round/>
            <a:headEnd type="none" w="lg" len="lg"/>
            <a:tailEnd type="none" w="lg" len="lg"/>
          </a:ln>
        </p:spPr>
      </p:cxnSp>
      <p:sp>
        <p:nvSpPr>
          <p:cNvPr id="6" name="AutoShape 6"/>
          <p:cNvSpPr/>
          <p:nvPr/>
        </p:nvSpPr>
        <p:spPr>
          <a:xfrm>
            <a:off x="1016000" y="3746500"/>
            <a:ext cx="10160000" cy="381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8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柳州市科学技术局</a:t>
            </a:r>
            <a:endParaRPr lang="en-US" sz="28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 name="图片 6" descr="3C0A6CCE-F01A-4fc4-BD63-A57CFE0CF16A"/>
          <p:cNvPicPr>
            <a:picLocks noChangeAspect="true"/>
          </p:cNvPicPr>
          <p:nvPr/>
        </p:nvPicPr>
        <p:blipFill>
          <a:blip r:embed="rId1"/>
          <a:stretch>
            <a:fillRect/>
          </a:stretch>
        </p:blipFill>
        <p:spPr>
          <a:xfrm>
            <a:off x="2329815" y="10160"/>
            <a:ext cx="753237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1">
            <a:alphaModFix amt="30000"/>
          </a:blip>
          <a:srcRect t="21875" b="21875"/>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762000" y="508000"/>
            <a:ext cx="8890000" cy="609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政策总览：构建科技金融新生态</a:t>
            </a:r>
            <a:endParaRPr lang="en-US" sz="1100"/>
          </a:p>
        </p:txBody>
      </p:sp>
      <p:cxnSp>
        <p:nvCxnSpPr>
          <p:cNvPr id="4" name="Connector 4"/>
          <p:cNvCxnSpPr/>
          <p:nvPr/>
        </p:nvCxnSpPr>
        <p:spPr>
          <a:xfrm rot="-4092">
            <a:off x="762004" y="1263650"/>
            <a:ext cx="10668000" cy="12700"/>
          </a:xfrm>
          <a:prstGeom prst="straightConnector1">
            <a:avLst/>
          </a:prstGeom>
          <a:solidFill>
            <a:srgbClr val="DEE0E3">
              <a:alpha val="100000"/>
            </a:srgbClr>
          </a:solidFill>
          <a:ln w="12700" cap="flat" cmpd="sng">
            <a:solidFill>
              <a:srgbClr val="FFD700">
                <a:alpha val="40000"/>
              </a:srgbClr>
            </a:solidFill>
            <a:prstDash val="solid"/>
            <a:round/>
            <a:headEnd type="none" w="med" len="med"/>
            <a:tailEnd type="none" w="med" len="med"/>
          </a:ln>
        </p:spPr>
      </p:cxnSp>
      <p:sp>
        <p:nvSpPr>
          <p:cNvPr id="5" name="AutoShape 5"/>
          <p:cNvSpPr/>
          <p:nvPr/>
        </p:nvSpPr>
        <p:spPr>
          <a:xfrm>
            <a:off x="762000" y="1651000"/>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科技金融的重要性</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AutoShape 6"/>
          <p:cNvSpPr/>
          <p:nvPr/>
        </p:nvSpPr>
        <p:spPr>
          <a:xfrm>
            <a:off x="762000" y="2159000"/>
            <a:ext cx="10193655" cy="8890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4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科技金融是连接科技创新与实体经济的桥梁，是推动成果转化、培育新兴产业、促进经济转型升级的关键力量。</a:t>
            </a:r>
            <a:endParaRPr lang="en-US" sz="24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762000" y="3302000"/>
            <a:ext cx="5080000" cy="3556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总体目标</a:t>
            </a:r>
            <a:endPar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762000" y="3810000"/>
            <a:ext cx="10193655" cy="8890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4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以《广西科技金融创新发展行动方案》为指导，构建多元化、多层次、高效率的科技金融服务体系，为柳州经济高质量发展提供有力支撑。</a:t>
            </a:r>
            <a:endParaRPr lang="en-US" sz="24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1827">
            <a:alpha val="100000"/>
          </a:srgbClr>
        </a:solid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1">
            <a:alphaModFix amt="10000"/>
          </a:blip>
          <a:srcRect t="21875" b="21875"/>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762000" y="508000"/>
            <a:ext cx="7620000" cy="558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总体目标：到2027年</a:t>
            </a:r>
            <a:endParaRPr lang="en-US" sz="1100"/>
          </a:p>
        </p:txBody>
      </p:sp>
      <p:cxnSp>
        <p:nvCxnSpPr>
          <p:cNvPr id="4" name="Connector 4"/>
          <p:cNvCxnSpPr/>
          <p:nvPr/>
        </p:nvCxnSpPr>
        <p:spPr>
          <a:xfrm rot="-4092">
            <a:off x="762004" y="1263650"/>
            <a:ext cx="10668000" cy="12700"/>
          </a:xfrm>
          <a:prstGeom prst="straightConnector1">
            <a:avLst/>
          </a:prstGeom>
          <a:solidFill>
            <a:srgbClr val="DEE0E3">
              <a:alpha val="100000"/>
            </a:srgbClr>
          </a:solidFill>
          <a:ln w="12700" cap="flat" cmpd="sng">
            <a:solidFill>
              <a:srgbClr val="0052FF">
                <a:alpha val="30000"/>
              </a:srgbClr>
            </a:solidFill>
            <a:prstDash val="solid"/>
            <a:round/>
            <a:headEnd type="none" w="med" len="med"/>
            <a:tailEnd type="none" w="med" len="med"/>
          </a:ln>
        </p:spPr>
      </p:cxnSp>
      <p:sp>
        <p:nvSpPr>
          <p:cNvPr id="5" name="AutoShape 5"/>
          <p:cNvSpPr/>
          <p:nvPr/>
        </p:nvSpPr>
        <p:spPr>
          <a:xfrm>
            <a:off x="762000" y="1778000"/>
            <a:ext cx="1981200" cy="2540000"/>
          </a:xfrm>
          <a:prstGeom prst="roundRect">
            <a:avLst>
              <a:gd name="adj" fmla="val 5128"/>
            </a:avLst>
          </a:prstGeom>
          <a:solidFill>
            <a:srgbClr val="172554">
              <a:alpha val="40000"/>
            </a:srgbClr>
          </a:solidFill>
          <a:ln w="12700" cap="flat" cmpd="sng">
            <a:solidFill>
              <a:srgbClr val="0052FF">
                <a:alpha val="10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true"/>
          </p:cNvPicPr>
          <p:nvPr/>
        </p:nvPicPr>
        <p:blipFill>
          <a:blip r:embed="rId2">
            <a:extLst>
              <a:ext uri="{28A0092B-C50C-407E-A947-70E740481C1C}">
                <a14:useLocalDpi xmlns:a14="http://schemas.microsoft.com/office/drawing/2010/main" val="false"/>
              </a:ext>
              <a:ext uri="{96DAC541-7B7A-43D3-8B79-37D633B846F1}">
                <asvg:svgBlip xmlns:asvg="http://schemas.microsoft.com/office/drawing/2016/SVG/main" r:embed="rId3"/>
              </a:ext>
            </a:extLst>
          </a:blip>
          <a:stretch>
            <a:fillRect/>
          </a:stretch>
        </p:blipFill>
        <p:spPr>
          <a:xfrm>
            <a:off x="1549400" y="2032000"/>
            <a:ext cx="406400" cy="406400"/>
          </a:xfrm>
          <a:prstGeom prst="rect">
            <a:avLst/>
          </a:prstGeom>
        </p:spPr>
      </p:pic>
      <p:sp>
        <p:nvSpPr>
          <p:cNvPr id="7" name="AutoShape 7"/>
          <p:cNvSpPr/>
          <p:nvPr/>
        </p:nvSpPr>
        <p:spPr>
          <a:xfrm>
            <a:off x="889000" y="2667000"/>
            <a:ext cx="1727200" cy="3048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创业投资类基金</a:t>
            </a:r>
            <a:endParaRPr lang="en-US" sz="1100"/>
          </a:p>
        </p:txBody>
      </p:sp>
      <p:sp>
        <p:nvSpPr>
          <p:cNvPr id="8" name="AutoShape 8"/>
          <p:cNvSpPr/>
          <p:nvPr/>
        </p:nvSpPr>
        <p:spPr>
          <a:xfrm>
            <a:off x="889000" y="3175000"/>
            <a:ext cx="1727200" cy="3556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2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突破150亿元</a:t>
            </a:r>
            <a:endParaRPr lang="en-US" sz="1100"/>
          </a:p>
        </p:txBody>
      </p:sp>
      <p:sp>
        <p:nvSpPr>
          <p:cNvPr id="9" name="AutoShape 9"/>
          <p:cNvSpPr/>
          <p:nvPr/>
        </p:nvSpPr>
        <p:spPr>
          <a:xfrm>
            <a:off x="2997200" y="1778000"/>
            <a:ext cx="1981200" cy="2540000"/>
          </a:xfrm>
          <a:prstGeom prst="roundRect">
            <a:avLst>
              <a:gd name="adj" fmla="val 5128"/>
            </a:avLst>
          </a:prstGeom>
          <a:solidFill>
            <a:srgbClr val="172554">
              <a:alpha val="40000"/>
            </a:srgbClr>
          </a:solidFill>
          <a:ln w="12700" cap="flat" cmpd="sng">
            <a:solidFill>
              <a:srgbClr val="0052FF">
                <a:alpha val="10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true"/>
          </p:cNvPicPr>
          <p:nvPr/>
        </p:nvPicPr>
        <p:blipFill>
          <a:blip r:embed="rId4">
            <a:extLst>
              <a:ext uri="{28A0092B-C50C-407E-A947-70E740481C1C}">
                <a14:useLocalDpi xmlns:a14="http://schemas.microsoft.com/office/drawing/2010/main" val="false"/>
              </a:ext>
              <a:ext uri="{96DAC541-7B7A-43D3-8B79-37D633B846F1}">
                <asvg:svgBlip xmlns:asvg="http://schemas.microsoft.com/office/drawing/2016/SVG/main" r:embed="rId5"/>
              </a:ext>
            </a:extLst>
          </a:blip>
          <a:stretch>
            <a:fillRect/>
          </a:stretch>
        </p:blipFill>
        <p:spPr>
          <a:xfrm>
            <a:off x="3784600" y="2032000"/>
            <a:ext cx="406400" cy="406400"/>
          </a:xfrm>
          <a:prstGeom prst="rect">
            <a:avLst/>
          </a:prstGeom>
        </p:spPr>
      </p:pic>
      <p:sp>
        <p:nvSpPr>
          <p:cNvPr id="11" name="AutoShape 11"/>
          <p:cNvSpPr/>
          <p:nvPr/>
        </p:nvSpPr>
        <p:spPr>
          <a:xfrm>
            <a:off x="3124200" y="2667000"/>
            <a:ext cx="1727200" cy="3048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科技贷款增速</a:t>
            </a:r>
            <a:endParaRPr lang="en-US" sz="1100"/>
          </a:p>
        </p:txBody>
      </p:sp>
      <p:sp>
        <p:nvSpPr>
          <p:cNvPr id="12" name="AutoShape 12"/>
          <p:cNvSpPr/>
          <p:nvPr/>
        </p:nvSpPr>
        <p:spPr>
          <a:xfrm>
            <a:off x="3124200" y="3175000"/>
            <a:ext cx="1727200" cy="3556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2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持续领先</a:t>
            </a:r>
            <a:endParaRPr lang="en-US" sz="1100"/>
          </a:p>
        </p:txBody>
      </p:sp>
      <p:sp>
        <p:nvSpPr>
          <p:cNvPr id="13" name="AutoShape 13"/>
          <p:cNvSpPr/>
          <p:nvPr/>
        </p:nvSpPr>
        <p:spPr>
          <a:xfrm>
            <a:off x="5232400" y="1778000"/>
            <a:ext cx="1981200" cy="2540000"/>
          </a:xfrm>
          <a:prstGeom prst="roundRect">
            <a:avLst>
              <a:gd name="adj" fmla="val 5128"/>
            </a:avLst>
          </a:prstGeom>
          <a:solidFill>
            <a:srgbClr val="172554">
              <a:alpha val="40000"/>
            </a:srgbClr>
          </a:solidFill>
          <a:ln w="12700" cap="flat" cmpd="sng">
            <a:solidFill>
              <a:srgbClr val="0052FF">
                <a:alpha val="100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true"/>
          </p:cNvPicPr>
          <p:nvPr/>
        </p:nvPicPr>
        <p:blipFill>
          <a:blip r:embed="rId6">
            <a:extLst>
              <a:ext uri="{28A0092B-C50C-407E-A947-70E740481C1C}">
                <a14:useLocalDpi xmlns:a14="http://schemas.microsoft.com/office/drawing/2010/main" val="false"/>
              </a:ext>
              <a:ext uri="{96DAC541-7B7A-43D3-8B79-37D633B846F1}">
                <asvg:svgBlip xmlns:asvg="http://schemas.microsoft.com/office/drawing/2016/SVG/main" r:embed="rId7"/>
              </a:ext>
            </a:extLst>
          </a:blip>
          <a:stretch>
            <a:fillRect/>
          </a:stretch>
        </p:blipFill>
        <p:spPr>
          <a:xfrm>
            <a:off x="6019800" y="2032000"/>
            <a:ext cx="406400" cy="406400"/>
          </a:xfrm>
          <a:prstGeom prst="rect">
            <a:avLst/>
          </a:prstGeom>
        </p:spPr>
      </p:pic>
      <p:sp>
        <p:nvSpPr>
          <p:cNvPr id="15" name="AutoShape 15"/>
          <p:cNvSpPr/>
          <p:nvPr/>
        </p:nvSpPr>
        <p:spPr>
          <a:xfrm>
            <a:off x="5359400" y="2667000"/>
            <a:ext cx="1727200" cy="3048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企业挂牌培育</a:t>
            </a:r>
            <a:endParaRPr lang="en-US" sz="1100"/>
          </a:p>
        </p:txBody>
      </p:sp>
      <p:sp>
        <p:nvSpPr>
          <p:cNvPr id="16" name="AutoShape 16"/>
          <p:cNvSpPr/>
          <p:nvPr/>
        </p:nvSpPr>
        <p:spPr>
          <a:xfrm>
            <a:off x="5359400" y="3175000"/>
            <a:ext cx="1727200" cy="3556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2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50家以上</a:t>
            </a:r>
            <a:endParaRPr lang="en-US" sz="1100"/>
          </a:p>
        </p:txBody>
      </p:sp>
      <p:sp>
        <p:nvSpPr>
          <p:cNvPr id="17" name="AutoShape 17"/>
          <p:cNvSpPr/>
          <p:nvPr/>
        </p:nvSpPr>
        <p:spPr>
          <a:xfrm>
            <a:off x="7467600" y="1778000"/>
            <a:ext cx="1981200" cy="2540000"/>
          </a:xfrm>
          <a:prstGeom prst="roundRect">
            <a:avLst>
              <a:gd name="adj" fmla="val 5128"/>
            </a:avLst>
          </a:prstGeom>
          <a:solidFill>
            <a:srgbClr val="172554">
              <a:alpha val="40000"/>
            </a:srgbClr>
          </a:solidFill>
          <a:ln w="12700" cap="flat" cmpd="sng">
            <a:solidFill>
              <a:srgbClr val="0052FF">
                <a:alpha val="100000"/>
              </a:srgbClr>
            </a:solidFill>
            <a:prstDash val="solid"/>
            <a:round/>
          </a:ln>
        </p:spPr>
        <p:txBody>
          <a:bodyPr vert="horz" wrap="square" lIns="63500" tIns="63500" rIns="63500" bIns="63500" rtlCol="0" anchor="ctr"/>
          <a:lstStyle/>
          <a:p>
            <a:pPr algn="ctr">
              <a:defRPr/>
            </a:pPr>
          </a:p>
        </p:txBody>
      </p:sp>
      <p:pic>
        <p:nvPicPr>
          <p:cNvPr id="18" name="Picture 18"/>
          <p:cNvPicPr>
            <a:picLocks noChangeAspect="true"/>
          </p:cNvPicPr>
          <p:nvPr/>
        </p:nvPicPr>
        <p:blipFill>
          <a:blip r:embed="rId8">
            <a:extLst>
              <a:ext uri="{28A0092B-C50C-407E-A947-70E740481C1C}">
                <a14:useLocalDpi xmlns:a14="http://schemas.microsoft.com/office/drawing/2010/main" val="false"/>
              </a:ext>
              <a:ext uri="{96DAC541-7B7A-43D3-8B79-37D633B846F1}">
                <asvg:svgBlip xmlns:asvg="http://schemas.microsoft.com/office/drawing/2016/SVG/main" r:embed="rId9"/>
              </a:ext>
            </a:extLst>
          </a:blip>
          <a:stretch>
            <a:fillRect/>
          </a:stretch>
        </p:blipFill>
        <p:spPr>
          <a:xfrm>
            <a:off x="8255000" y="2032000"/>
            <a:ext cx="406400" cy="406400"/>
          </a:xfrm>
          <a:prstGeom prst="rect">
            <a:avLst/>
          </a:prstGeom>
        </p:spPr>
      </p:pic>
      <p:sp>
        <p:nvSpPr>
          <p:cNvPr id="19" name="AutoShape 19"/>
          <p:cNvSpPr/>
          <p:nvPr/>
        </p:nvSpPr>
        <p:spPr>
          <a:xfrm>
            <a:off x="7594600" y="2667000"/>
            <a:ext cx="1727200" cy="3048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创新债券发行</a:t>
            </a:r>
            <a:endParaRPr lang="en-US" sz="1100"/>
          </a:p>
        </p:txBody>
      </p:sp>
      <p:sp>
        <p:nvSpPr>
          <p:cNvPr id="20" name="AutoShape 20"/>
          <p:cNvSpPr/>
          <p:nvPr/>
        </p:nvSpPr>
        <p:spPr>
          <a:xfrm>
            <a:off x="7594600" y="3175000"/>
            <a:ext cx="1727200" cy="3556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2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超300亿元</a:t>
            </a:r>
            <a:endParaRPr lang="en-US" sz="1100"/>
          </a:p>
        </p:txBody>
      </p:sp>
      <p:sp>
        <p:nvSpPr>
          <p:cNvPr id="21" name="AutoShape 21"/>
          <p:cNvSpPr/>
          <p:nvPr/>
        </p:nvSpPr>
        <p:spPr>
          <a:xfrm>
            <a:off x="9702800" y="1778000"/>
            <a:ext cx="1981200" cy="2540000"/>
          </a:xfrm>
          <a:prstGeom prst="roundRect">
            <a:avLst>
              <a:gd name="adj" fmla="val 5128"/>
            </a:avLst>
          </a:prstGeom>
          <a:solidFill>
            <a:srgbClr val="172554">
              <a:alpha val="40000"/>
            </a:srgbClr>
          </a:solidFill>
          <a:ln w="12700" cap="flat" cmpd="sng">
            <a:solidFill>
              <a:srgbClr val="0052FF">
                <a:alpha val="100000"/>
              </a:srgbClr>
            </a:solidFill>
            <a:prstDash val="solid"/>
            <a:round/>
          </a:ln>
        </p:spPr>
        <p:txBody>
          <a:bodyPr vert="horz" wrap="square" lIns="63500" tIns="63500" rIns="63500" bIns="63500" rtlCol="0" anchor="ctr"/>
          <a:lstStyle/>
          <a:p>
            <a:pPr algn="ctr">
              <a:defRPr/>
            </a:pPr>
          </a:p>
        </p:txBody>
      </p:sp>
      <p:pic>
        <p:nvPicPr>
          <p:cNvPr id="22" name="Picture 22"/>
          <p:cNvPicPr>
            <a:picLocks noChangeAspect="true"/>
          </p:cNvPicPr>
          <p:nvPr/>
        </p:nvPicPr>
        <p:blipFill>
          <a:blip r:embed="rId10">
            <a:extLst>
              <a:ext uri="{28A0092B-C50C-407E-A947-70E740481C1C}">
                <a14:useLocalDpi xmlns:a14="http://schemas.microsoft.com/office/drawing/2010/main" val="false"/>
              </a:ext>
              <a:ext uri="{96DAC541-7B7A-43D3-8B79-37D633B846F1}">
                <asvg:svgBlip xmlns:asvg="http://schemas.microsoft.com/office/drawing/2016/SVG/main" r:embed="rId11"/>
              </a:ext>
            </a:extLst>
          </a:blip>
          <a:stretch>
            <a:fillRect/>
          </a:stretch>
        </p:blipFill>
        <p:spPr>
          <a:xfrm>
            <a:off x="10490200" y="2032000"/>
            <a:ext cx="406400" cy="406400"/>
          </a:xfrm>
          <a:prstGeom prst="rect">
            <a:avLst/>
          </a:prstGeom>
        </p:spPr>
      </p:pic>
      <p:sp>
        <p:nvSpPr>
          <p:cNvPr id="23" name="AutoShape 23"/>
          <p:cNvSpPr/>
          <p:nvPr/>
        </p:nvSpPr>
        <p:spPr>
          <a:xfrm>
            <a:off x="9829800" y="2667000"/>
            <a:ext cx="1727200" cy="3048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风险保险保障</a:t>
            </a:r>
            <a:endParaRPr lang="en-US" sz="1100"/>
          </a:p>
        </p:txBody>
      </p:sp>
      <p:sp>
        <p:nvSpPr>
          <p:cNvPr id="24" name="AutoShape 24"/>
          <p:cNvSpPr/>
          <p:nvPr/>
        </p:nvSpPr>
        <p:spPr>
          <a:xfrm>
            <a:off x="9829800" y="3175000"/>
            <a:ext cx="1727200" cy="3556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22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增速超行业</a:t>
            </a:r>
            <a:endParaRPr lang="en-US" sz="1100"/>
          </a:p>
        </p:txBody>
      </p:sp>
      <p:sp>
        <p:nvSpPr>
          <p:cNvPr id="25" name="AutoShape 25"/>
          <p:cNvSpPr/>
          <p:nvPr/>
        </p:nvSpPr>
        <p:spPr>
          <a:xfrm>
            <a:off x="762000" y="4826000"/>
            <a:ext cx="10668000" cy="3048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14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推动科技金融深度融合，为科技创新注入强劲动力</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0F1E">
            <a:alpha val="100000"/>
          </a:srgbClr>
        </a:solidFill>
        <a:effectLst/>
      </p:bgPr>
    </p:bg>
    <p:spTree>
      <p:nvGrpSpPr>
        <p:cNvPr id="1" name=""/>
        <p:cNvGrpSpPr/>
        <p:nvPr/>
      </p:nvGrpSpPr>
      <p:grpSpPr>
        <a:xfrm>
          <a:off x="0" y="0"/>
          <a:ext cx="0" cy="0"/>
          <a:chOff x="0" y="0"/>
          <a:chExt cx="0" cy="0"/>
        </a:xfrm>
      </p:grpSpPr>
      <p:sp>
        <p:nvSpPr>
          <p:cNvPr id="3" name="AutoShape 3"/>
          <p:cNvSpPr/>
          <p:nvPr/>
        </p:nvSpPr>
        <p:spPr>
          <a:xfrm>
            <a:off x="762000" y="508000"/>
            <a:ext cx="381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zh-CN" altLang="en-US" sz="3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核心框架</a:t>
            </a:r>
            <a:endParaRPr lang="zh-CN" altLang="en-US" sz="3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4" name="Connector 4"/>
          <p:cNvCxnSpPr/>
          <p:nvPr/>
        </p:nvCxnSpPr>
        <p:spPr>
          <a:xfrm rot="-4092">
            <a:off x="762004" y="1212850"/>
            <a:ext cx="10668000" cy="12700"/>
          </a:xfrm>
          <a:prstGeom prst="straightConnector1">
            <a:avLst/>
          </a:prstGeom>
          <a:solidFill>
            <a:srgbClr val="DEE0E3">
              <a:alpha val="100000"/>
            </a:srgbClr>
          </a:solidFill>
          <a:ln w="12700" cap="flat" cmpd="sng">
            <a:solidFill>
              <a:srgbClr val="0052FF">
                <a:alpha val="30000"/>
              </a:srgbClr>
            </a:solidFill>
            <a:prstDash val="solid"/>
            <a:round/>
            <a:headEnd type="none" w="med" len="med"/>
            <a:tailEnd type="none" w="med" len="med"/>
          </a:ln>
        </p:spPr>
      </p:cxnSp>
      <p:sp>
        <p:nvSpPr>
          <p:cNvPr id="8" name="AutoShape 8"/>
          <p:cNvSpPr/>
          <p:nvPr>
            <p:custDataLst>
              <p:tags r:id="rId1"/>
            </p:custDataLst>
          </p:nvPr>
        </p:nvSpPr>
        <p:spPr>
          <a:xfrm>
            <a:off x="774700" y="16002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01</a:t>
            </a:r>
            <a:endPar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custDataLst>
              <p:tags r:id="rId2"/>
            </p:custDataLst>
          </p:nvPr>
        </p:nvSpPr>
        <p:spPr>
          <a:xfrm>
            <a:off x="1536700" y="1651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强化创业投资</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custDataLst>
              <p:tags r:id="rId3"/>
            </p:custDataLst>
          </p:nvPr>
        </p:nvSpPr>
        <p:spPr>
          <a:xfrm>
            <a:off x="1536700" y="2006600"/>
            <a:ext cx="4572000" cy="2540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壮大长期资本和耐心资本</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custDataLst>
              <p:tags r:id="rId4"/>
            </p:custDataLst>
          </p:nvPr>
        </p:nvSpPr>
        <p:spPr>
          <a:xfrm>
            <a:off x="774700" y="27432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02</a:t>
            </a:r>
            <a:endPar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custDataLst>
              <p:tags r:id="rId5"/>
            </p:custDataLst>
          </p:nvPr>
        </p:nvSpPr>
        <p:spPr>
          <a:xfrm>
            <a:off x="1536700" y="2794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扩大科技信贷</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custDataLst>
              <p:tags r:id="rId6"/>
            </p:custDataLst>
          </p:nvPr>
        </p:nvSpPr>
        <p:spPr>
          <a:xfrm>
            <a:off x="1536700" y="3149600"/>
            <a:ext cx="4572000" cy="2540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精准对接科技企业融资需求</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custDataLst>
              <p:tags r:id="rId7"/>
            </p:custDataLst>
          </p:nvPr>
        </p:nvSpPr>
        <p:spPr>
          <a:xfrm>
            <a:off x="774700" y="38862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03</a:t>
            </a:r>
            <a:endPar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5" name="AutoShape 15"/>
          <p:cNvSpPr/>
          <p:nvPr>
            <p:custDataLst>
              <p:tags r:id="rId8"/>
            </p:custDataLst>
          </p:nvPr>
        </p:nvSpPr>
        <p:spPr>
          <a:xfrm>
            <a:off x="1536700" y="39370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完善资本市场</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6" name="AutoShape 16"/>
          <p:cNvSpPr/>
          <p:nvPr>
            <p:custDataLst>
              <p:tags r:id="rId9"/>
            </p:custDataLst>
          </p:nvPr>
        </p:nvSpPr>
        <p:spPr>
          <a:xfrm>
            <a:off x="1536700" y="4292600"/>
            <a:ext cx="4572000" cy="2540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拓宽科技企业直接融资渠道</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7" name="Connector 17"/>
          <p:cNvCxnSpPr/>
          <p:nvPr>
            <p:custDataLst>
              <p:tags r:id="rId10"/>
            </p:custDataLst>
          </p:nvPr>
        </p:nvCxnSpPr>
        <p:spPr>
          <a:xfrm rot="5389257">
            <a:off x="4076700" y="2482860"/>
            <a:ext cx="4064000" cy="12700"/>
          </a:xfrm>
          <a:prstGeom prst="straightConnector1">
            <a:avLst/>
          </a:prstGeom>
          <a:solidFill>
            <a:srgbClr val="DEE0E3">
              <a:alpha val="100000"/>
            </a:srgbClr>
          </a:solidFill>
          <a:ln w="12700" cap="flat" cmpd="sng">
            <a:solidFill>
              <a:srgbClr val="0052FF">
                <a:alpha val="30000"/>
              </a:srgbClr>
            </a:solidFill>
            <a:prstDash val="dash"/>
            <a:round/>
            <a:headEnd type="none" w="med" len="med"/>
            <a:tailEnd type="none" w="med" len="med"/>
          </a:ln>
        </p:spPr>
      </p:cxnSp>
      <p:sp>
        <p:nvSpPr>
          <p:cNvPr id="18" name="AutoShape 18"/>
          <p:cNvSpPr/>
          <p:nvPr>
            <p:custDataLst>
              <p:tags r:id="rId11"/>
            </p:custDataLst>
          </p:nvPr>
        </p:nvSpPr>
        <p:spPr>
          <a:xfrm>
            <a:off x="6604000" y="1651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04</a:t>
            </a:r>
            <a:endPar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9" name="AutoShape 19"/>
          <p:cNvSpPr/>
          <p:nvPr>
            <p:custDataLst>
              <p:tags r:id="rId12"/>
            </p:custDataLst>
          </p:nvPr>
        </p:nvSpPr>
        <p:spPr>
          <a:xfrm>
            <a:off x="7366000" y="17018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创新风险保障</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0" name="AutoShape 20"/>
          <p:cNvSpPr/>
          <p:nvPr>
            <p:custDataLst>
              <p:tags r:id="rId13"/>
            </p:custDataLst>
          </p:nvPr>
        </p:nvSpPr>
        <p:spPr>
          <a:xfrm>
            <a:off x="7366000" y="2057400"/>
            <a:ext cx="4572000" cy="2540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构建风险缓释机制</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1" name="AutoShape 21"/>
          <p:cNvSpPr/>
          <p:nvPr>
            <p:custDataLst>
              <p:tags r:id="rId14"/>
            </p:custDataLst>
          </p:nvPr>
        </p:nvSpPr>
        <p:spPr>
          <a:xfrm>
            <a:off x="6604000" y="2794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05</a:t>
            </a:r>
            <a:endPar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2" name="AutoShape 22"/>
          <p:cNvSpPr/>
          <p:nvPr>
            <p:custDataLst>
              <p:tags r:id="rId15"/>
            </p:custDataLst>
          </p:nvPr>
        </p:nvSpPr>
        <p:spPr>
          <a:xfrm>
            <a:off x="7366000" y="28448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构建协同生态</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3" name="AutoShape 23"/>
          <p:cNvSpPr/>
          <p:nvPr>
            <p:custDataLst>
              <p:tags r:id="rId16"/>
            </p:custDataLst>
          </p:nvPr>
        </p:nvSpPr>
        <p:spPr>
          <a:xfrm>
            <a:off x="7366000" y="3200400"/>
            <a:ext cx="4572000" cy="2540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提升科技金融服务效能</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4" name="AutoShape 24"/>
          <p:cNvSpPr/>
          <p:nvPr>
            <p:custDataLst>
              <p:tags r:id="rId17"/>
            </p:custDataLst>
          </p:nvPr>
        </p:nvSpPr>
        <p:spPr>
          <a:xfrm>
            <a:off x="6604000" y="3937000"/>
            <a:ext cx="508000" cy="4064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rPr>
              <a:t>06</a:t>
            </a:r>
            <a:endParaRPr lang="en-US" sz="3600" b="1" i="0" u="none" strike="noStrike">
              <a:solidFill>
                <a:srgbClr val="00C4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5" name="AutoShape 25"/>
          <p:cNvSpPr/>
          <p:nvPr>
            <p:custDataLst>
              <p:tags r:id="rId18"/>
            </p:custDataLst>
          </p:nvPr>
        </p:nvSpPr>
        <p:spPr>
          <a:xfrm>
            <a:off x="7366000" y="3987800"/>
            <a:ext cx="4572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深化开放合作</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6" name="AutoShape 26"/>
          <p:cNvSpPr/>
          <p:nvPr>
            <p:custDataLst>
              <p:tags r:id="rId19"/>
            </p:custDataLst>
          </p:nvPr>
        </p:nvSpPr>
        <p:spPr>
          <a:xfrm>
            <a:off x="7366000" y="4343400"/>
            <a:ext cx="4572000" cy="2540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拓展科技金融资源来源</a:t>
            </a:r>
            <a:endParaRPr lang="en-US" sz="2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1"/>
          <a:srcRect t="21875" b="21875"/>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1931">
              <a:alpha val="70000"/>
            </a:srgbClr>
          </a:solidFill>
          <a:ln w="25400" cap="flat" cmpd="sng">
            <a:noFill/>
            <a:prstDash val="solid"/>
            <a:round/>
          </a:ln>
        </p:spPr>
        <p:txBody>
          <a:bodyPr vert="horz" wrap="square" lIns="63500" tIns="63500" rIns="63500" bIns="63500" rtlCol="0" anchor="ctr"/>
          <a:lstStyle/>
          <a:p>
            <a:pPr algn="ctr">
              <a:defRPr/>
            </a:pPr>
            <a:endParaRPr sz="2000"/>
          </a:p>
        </p:txBody>
      </p:sp>
      <p:sp>
        <p:nvSpPr>
          <p:cNvPr id="4" name="AutoShape 4"/>
          <p:cNvSpPr/>
          <p:nvPr/>
        </p:nvSpPr>
        <p:spPr>
          <a:xfrm>
            <a:off x="1016000" y="2286000"/>
            <a:ext cx="10160000" cy="762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核心政策一</a:t>
            </a:r>
            <a:endParaRPr lang="en-US" sz="6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5" name="AutoShape 5"/>
          <p:cNvSpPr/>
          <p:nvPr/>
        </p:nvSpPr>
        <p:spPr>
          <a:xfrm>
            <a:off x="5588000" y="3302000"/>
            <a:ext cx="1016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endParaRPr sz="2000"/>
          </a:p>
        </p:txBody>
      </p:sp>
      <p:sp>
        <p:nvSpPr>
          <p:cNvPr id="6" name="AutoShape 6"/>
          <p:cNvSpPr/>
          <p:nvPr/>
        </p:nvSpPr>
        <p:spPr>
          <a:xfrm>
            <a:off x="1016000" y="3683000"/>
            <a:ext cx="10160000" cy="381000"/>
          </a:xfrm>
          <a:prstGeom prst="rect">
            <a:avLst/>
          </a:prstGeom>
          <a:noFill/>
          <a:ln w="12700" cap="flat" cmpd="sng">
            <a:noFill/>
            <a:prstDash val="solid"/>
            <a:round/>
          </a:ln>
        </p:spPr>
        <p:txBody>
          <a:bodyPr vert="horz" wrap="square" lIns="0" tIns="0" rIns="0" bIns="0" rtlCol="0" anchor="ctr" anchorCtr="false"/>
          <a:lstStyle/>
          <a:p>
            <a:pPr indent="0" algn="ctr">
              <a:lnSpc>
                <a:spcPct val="125000"/>
              </a:lnSpc>
              <a:defRPr/>
            </a:pPr>
            <a:r>
              <a:rPr lang="en-US" sz="3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科技成果转化基金：为创新注入源头活水</a:t>
            </a:r>
            <a:endParaRPr lang="en-US" sz="3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6"/>
          <p:cNvSpPr/>
          <p:nvPr/>
        </p:nvSpPr>
        <p:spPr>
          <a:xfrm>
            <a:off x="0" y="254635"/>
            <a:ext cx="9984105" cy="751840"/>
          </a:xfrm>
          <a:prstGeom prst="rect">
            <a:avLst/>
          </a:prstGeom>
          <a:noFill/>
          <a:ln w="12700" cap="flat" cmpd="sng">
            <a:noFill/>
            <a:prstDash val="solid"/>
            <a:round/>
          </a:ln>
        </p:spPr>
        <p:txBody>
          <a:bodyPr vert="horz" wrap="square" lIns="0" tIns="0" rIns="0" bIns="0" rtlCol="0" anchor="ctr" anchorCtr="false"/>
          <a:p>
            <a:pPr indent="0" algn="ctr">
              <a:lnSpc>
                <a:spcPct val="125000"/>
              </a:lnSpc>
              <a:defRPr/>
            </a:pPr>
            <a:r>
              <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《广西科技成果转化基金管理办法（试行）》的通知（桂科规字〔2025〕7号）</a:t>
            </a:r>
            <a:endParaRPr lang="en-US" sz="20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3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基金简介与目标</a:t>
            </a:r>
            <a:endParaRPr lang="en-US" sz="1100"/>
          </a:p>
        </p:txBody>
      </p:sp>
      <p:cxnSp>
        <p:nvCxnSpPr>
          <p:cNvPr id="3" name="Connector 3"/>
          <p:cNvCxnSpPr/>
          <p:nvPr/>
        </p:nvCxnSpPr>
        <p:spPr>
          <a:xfrm rot="-8185">
            <a:off x="762008" y="1212850"/>
            <a:ext cx="5334000" cy="12700"/>
          </a:xfrm>
          <a:prstGeom prst="straightConnector1">
            <a:avLst/>
          </a:prstGeom>
          <a:solidFill>
            <a:srgbClr val="DEE0E3">
              <a:alpha val="100000"/>
            </a:srgbClr>
          </a:solidFill>
          <a:ln w="25400" cap="flat" cmpd="sng">
            <a:solidFill>
              <a:srgbClr val="FFD700">
                <a:alpha val="100000"/>
              </a:srgbClr>
            </a:solidFill>
            <a:prstDash val="solid"/>
            <a:round/>
            <a:headEnd type="none" w="lg" len="lg"/>
            <a:tailEnd type="none" w="lg" len="lg"/>
          </a:ln>
        </p:spPr>
      </p:cxnSp>
      <p:pic>
        <p:nvPicPr>
          <p:cNvPr id="4" name="Picture 4"/>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762000" y="1651000"/>
            <a:ext cx="304800" cy="304800"/>
          </a:xfrm>
          <a:prstGeom prst="rect">
            <a:avLst/>
          </a:prstGeom>
        </p:spPr>
      </p:pic>
      <p:sp>
        <p:nvSpPr>
          <p:cNvPr id="5" name="AutoShape 5"/>
          <p:cNvSpPr/>
          <p:nvPr/>
        </p:nvSpPr>
        <p:spPr>
          <a:xfrm>
            <a:off x="1270000" y="1651000"/>
            <a:ext cx="482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基金定位</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AutoShape 6"/>
          <p:cNvSpPr/>
          <p:nvPr/>
        </p:nvSpPr>
        <p:spPr>
          <a:xfrm>
            <a:off x="1270000" y="2032000"/>
            <a:ext cx="4826000" cy="5588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由自治区科技厅发起设立，旨在引导社会资本投向广西境内的科技成果转化项目的政府投资基金。</a:t>
            </a:r>
            <a:endParaRPr 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7" name="Picture 7"/>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762000" y="4611370"/>
            <a:ext cx="304800" cy="304800"/>
          </a:xfrm>
          <a:prstGeom prst="rect">
            <a:avLst/>
          </a:prstGeom>
        </p:spPr>
      </p:pic>
      <p:sp>
        <p:nvSpPr>
          <p:cNvPr id="8" name="AutoShape 8"/>
          <p:cNvSpPr/>
          <p:nvPr/>
        </p:nvSpPr>
        <p:spPr>
          <a:xfrm>
            <a:off x="1270000" y="4611370"/>
            <a:ext cx="482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投资方向</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1270000" y="4992370"/>
            <a:ext cx="4826000" cy="8382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重点支持高端装备制造、先进新材料、新一代信息技术、新能源及储能、生物医药等战略性新兴产业。</a:t>
            </a:r>
            <a:endParaRPr 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0" name="Picture 10"/>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762000" y="2861945"/>
            <a:ext cx="304800" cy="304800"/>
          </a:xfrm>
          <a:prstGeom prst="rect">
            <a:avLst/>
          </a:prstGeom>
        </p:spPr>
      </p:pic>
      <p:sp>
        <p:nvSpPr>
          <p:cNvPr id="11" name="AutoShape 11"/>
          <p:cNvSpPr/>
          <p:nvPr/>
        </p:nvSpPr>
        <p:spPr>
          <a:xfrm>
            <a:off x="1270000" y="2861945"/>
            <a:ext cx="4826000" cy="304800"/>
          </a:xfrm>
          <a:prstGeom prst="rect">
            <a:avLst/>
          </a:prstGeom>
          <a:noFill/>
          <a:ln w="12700" cap="flat" cmpd="sng">
            <a:noFill/>
            <a:prstDash val="solid"/>
            <a:round/>
          </a:ln>
        </p:spPr>
        <p:txBody>
          <a:bodyPr vert="horz" wrap="square" lIns="0" tIns="0" rIns="0" bIns="0" rtlCol="0" anchor="ctr" anchorCtr="false"/>
          <a:lstStyle/>
          <a:p>
            <a:pPr indent="0" algn="l">
              <a:lnSpc>
                <a:spcPct val="125000"/>
              </a:lnSpc>
              <a:defRPr/>
            </a:pPr>
            <a:r>
              <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核心目标</a:t>
            </a:r>
            <a:endParaRPr 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nvSpPr>
        <p:spPr>
          <a:xfrm>
            <a:off x="1270000" y="3242945"/>
            <a:ext cx="4826000" cy="838200"/>
          </a:xfrm>
          <a:prstGeom prst="rect">
            <a:avLst/>
          </a:prstGeom>
          <a:noFill/>
          <a:ln w="12700" cap="flat" cmpd="sng">
            <a:noFill/>
            <a:prstDash val="solid"/>
            <a:round/>
          </a:ln>
        </p:spPr>
        <p:txBody>
          <a:bodyPr vert="horz" wrap="square" lIns="0" tIns="0" rIns="0" bIns="0" rtlCol="0" anchor="t" anchorCtr="false"/>
          <a:lstStyle/>
          <a:p>
            <a:pPr indent="0" algn="l">
              <a:lnSpc>
                <a:spcPct val="125000"/>
              </a:lnSpc>
              <a:defRPr/>
            </a:pPr>
            <a:r>
              <a:rPr 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坚持“投早、投小、投长期、投硬科技”原则，培育核心竞争力企业，加速科技成果转化与产业化。</a:t>
            </a:r>
            <a:r>
              <a:rPr lang="zh-CN" alt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（投资额度占基金规模60%（含）以上）</a:t>
            </a:r>
            <a:endParaRPr lang="zh-CN" altLang="en-US" sz="18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3" name="Connector 13"/>
          <p:cNvCxnSpPr/>
          <p:nvPr/>
        </p:nvCxnSpPr>
        <p:spPr>
          <a:xfrm rot="5389257">
            <a:off x="4445000" y="3676660"/>
            <a:ext cx="4064000" cy="12700"/>
          </a:xfrm>
          <a:prstGeom prst="straightConnector1">
            <a:avLst/>
          </a:prstGeom>
          <a:solidFill>
            <a:srgbClr val="DEE0E3">
              <a:alpha val="100000"/>
            </a:srgbClr>
          </a:solidFill>
          <a:ln w="12700" cap="flat" cmpd="sng">
            <a:solidFill>
              <a:srgbClr val="FFD700">
                <a:alpha val="30000"/>
              </a:srgbClr>
            </a:solidFill>
            <a:prstDash val="dash"/>
            <a:round/>
            <a:headEnd type="none" w="med" len="med"/>
            <a:tailEnd type="none" w="med" len="med"/>
          </a:ln>
        </p:spPr>
      </p:cxnSp>
      <p:pic>
        <p:nvPicPr>
          <p:cNvPr id="14" name="Picture 14"/>
          <p:cNvPicPr>
            <a:picLocks noChangeAspect="true"/>
          </p:cNvPicPr>
          <p:nvPr/>
        </p:nvPicPr>
        <p:blipFill>
          <a:blip r:embed="rId7"/>
          <a:srcRect/>
          <a:stretch>
            <a:fillRect/>
          </a:stretch>
        </p:blipFill>
        <p:spPr>
          <a:xfrm>
            <a:off x="6858000" y="1651000"/>
            <a:ext cx="4318000" cy="4318000"/>
          </a:xfrm>
          <a:prstGeom prst="ellipse">
            <a:avLst/>
          </a:prstGeom>
          <a:noFill/>
          <a:ln w="25400" cap="flat" cmpd="sng">
            <a:noFill/>
            <a:prstDash val="solid"/>
            <a:round/>
          </a:ln>
          <a:effectLst>
            <a:outerShdw blurRad="381000" dir="2700000" algn="tl" rotWithShape="0">
              <a:srgbClr val="FFD700">
                <a:alpha val="2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1931">
            <a:alpha val="100000"/>
          </a:srgbClr>
        </a:solidFill>
        <a:effectLst/>
      </p:bgPr>
    </p:bg>
    <p:spTree>
      <p:nvGrpSpPr>
        <p:cNvPr id="1" name=""/>
        <p:cNvGrpSpPr/>
        <p:nvPr/>
      </p:nvGrpSpPr>
      <p:grpSpPr>
        <a:xfrm>
          <a:off x="0" y="0"/>
          <a:ext cx="0" cy="0"/>
          <a:chOff x="0" y="0"/>
          <a:chExt cx="0" cy="0"/>
        </a:xfrm>
      </p:grpSpPr>
      <p:sp>
        <p:nvSpPr>
          <p:cNvPr id="15" name="AutoShape 4"/>
          <p:cNvSpPr/>
          <p:nvPr/>
        </p:nvSpPr>
        <p:spPr>
          <a:xfrm>
            <a:off x="762000" y="508000"/>
            <a:ext cx="6350000" cy="5080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3600" b="1" i="0" u="none" strike="noStrike">
                <a:solidFill>
                  <a:schemeClr val="bg1"/>
                </a:solidFill>
                <a:latin typeface="Noto Sans SC" panose="020B0200000000000000" charset="-122"/>
                <a:ea typeface="Noto Sans SC" panose="020B0200000000000000" charset="-122"/>
                <a:cs typeface="Noto Sans SC" panose="020B0200000000000000" charset="-122"/>
                <a:sym typeface="Noto Sans SC" panose="020B0200000000000000" charset="-122"/>
              </a:rPr>
              <a:t>重点投资领域</a:t>
            </a:r>
            <a:endParaRPr lang="en-US" sz="3600" b="1" i="0" u="none" strike="noStrike">
              <a:solidFill>
                <a:schemeClr val="bg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6" name="Connector 5"/>
          <p:cNvCxnSpPr/>
          <p:nvPr/>
        </p:nvCxnSpPr>
        <p:spPr>
          <a:xfrm rot="-4092">
            <a:off x="762004" y="1212850"/>
            <a:ext cx="10668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17" name="AutoShape 6"/>
          <p:cNvSpPr/>
          <p:nvPr/>
        </p:nvSpPr>
        <p:spPr>
          <a:xfrm>
            <a:off x="762000" y="1524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18" name="Picture 7"/>
          <p:cNvPicPr>
            <a:picLocks noChangeAspect="true"/>
          </p:cNvPicPr>
          <p:nvPr/>
        </p:nvPicPr>
        <p:blipFill>
          <a:blip r:embed="rId1">
            <a:extLst>
              <a:ext uri="{28A0092B-C50C-407E-A947-70E740481C1C}">
                <a14:useLocalDpi xmlns:a14="http://schemas.microsoft.com/office/drawing/2010/main" val="false"/>
              </a:ext>
              <a:ext uri="{96DAC541-7B7A-43D3-8B79-37D633B846F1}">
                <asvg:svgBlip xmlns:asvg="http://schemas.microsoft.com/office/drawing/2016/SVG/main" r:embed="rId2"/>
              </a:ext>
            </a:extLst>
          </a:blip>
          <a:stretch>
            <a:fillRect/>
          </a:stretch>
        </p:blipFill>
        <p:spPr>
          <a:xfrm>
            <a:off x="1016000" y="1778000"/>
            <a:ext cx="355600" cy="355600"/>
          </a:xfrm>
          <a:prstGeom prst="rect">
            <a:avLst/>
          </a:prstGeom>
        </p:spPr>
      </p:pic>
      <p:sp>
        <p:nvSpPr>
          <p:cNvPr id="19" name="AutoShape 8"/>
          <p:cNvSpPr/>
          <p:nvPr/>
        </p:nvSpPr>
        <p:spPr>
          <a:xfrm>
            <a:off x="1574800" y="1803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高端装备制造</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0" name="AutoShape 9"/>
          <p:cNvSpPr/>
          <p:nvPr/>
        </p:nvSpPr>
        <p:spPr>
          <a:xfrm>
            <a:off x="4445000" y="1524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21" name="Picture 10"/>
          <p:cNvPicPr>
            <a:picLocks noChangeAspect="true"/>
          </p:cNvPicPr>
          <p:nvPr/>
        </p:nvPicPr>
        <p:blipFill>
          <a:blip r:embed="rId3">
            <a:extLst>
              <a:ext uri="{28A0092B-C50C-407E-A947-70E740481C1C}">
                <a14:useLocalDpi xmlns:a14="http://schemas.microsoft.com/office/drawing/2010/main" val="false"/>
              </a:ext>
              <a:ext uri="{96DAC541-7B7A-43D3-8B79-37D633B846F1}">
                <asvg:svgBlip xmlns:asvg="http://schemas.microsoft.com/office/drawing/2016/SVG/main" r:embed="rId4"/>
              </a:ext>
            </a:extLst>
          </a:blip>
          <a:stretch>
            <a:fillRect/>
          </a:stretch>
        </p:blipFill>
        <p:spPr>
          <a:xfrm>
            <a:off x="4699000" y="1778000"/>
            <a:ext cx="355600" cy="355600"/>
          </a:xfrm>
          <a:prstGeom prst="rect">
            <a:avLst/>
          </a:prstGeom>
        </p:spPr>
      </p:pic>
      <p:sp>
        <p:nvSpPr>
          <p:cNvPr id="22" name="AutoShape 11"/>
          <p:cNvSpPr/>
          <p:nvPr/>
        </p:nvSpPr>
        <p:spPr>
          <a:xfrm>
            <a:off x="5257800" y="1803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先进新材料</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3" name="AutoShape 12"/>
          <p:cNvSpPr/>
          <p:nvPr/>
        </p:nvSpPr>
        <p:spPr>
          <a:xfrm>
            <a:off x="8128000" y="1524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24" name="Picture 13"/>
          <p:cNvPicPr>
            <a:picLocks noChangeAspect="true"/>
          </p:cNvPicPr>
          <p:nvPr/>
        </p:nvPicPr>
        <p:blipFill>
          <a:blip r:embed="rId5">
            <a:extLst>
              <a:ext uri="{28A0092B-C50C-407E-A947-70E740481C1C}">
                <a14:useLocalDpi xmlns:a14="http://schemas.microsoft.com/office/drawing/2010/main" val="false"/>
              </a:ext>
              <a:ext uri="{96DAC541-7B7A-43D3-8B79-37D633B846F1}">
                <asvg:svgBlip xmlns:asvg="http://schemas.microsoft.com/office/drawing/2016/SVG/main" r:embed="rId6"/>
              </a:ext>
            </a:extLst>
          </a:blip>
          <a:stretch>
            <a:fillRect/>
          </a:stretch>
        </p:blipFill>
        <p:spPr>
          <a:xfrm>
            <a:off x="8382000" y="1778000"/>
            <a:ext cx="355600" cy="355600"/>
          </a:xfrm>
          <a:prstGeom prst="rect">
            <a:avLst/>
          </a:prstGeom>
        </p:spPr>
      </p:pic>
      <p:sp>
        <p:nvSpPr>
          <p:cNvPr id="25" name="AutoShape 14"/>
          <p:cNvSpPr/>
          <p:nvPr/>
        </p:nvSpPr>
        <p:spPr>
          <a:xfrm>
            <a:off x="8940800" y="1803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新一代信息技术</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6" name="AutoShape 15"/>
          <p:cNvSpPr/>
          <p:nvPr/>
        </p:nvSpPr>
        <p:spPr>
          <a:xfrm>
            <a:off x="762000" y="3175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27" name="Picture 16"/>
          <p:cNvPicPr>
            <a:picLocks noChangeAspect="true"/>
          </p:cNvPicPr>
          <p:nvPr/>
        </p:nvPicPr>
        <p:blipFill>
          <a:blip r:embed="rId7">
            <a:extLst>
              <a:ext uri="{28A0092B-C50C-407E-A947-70E740481C1C}">
                <a14:useLocalDpi xmlns:a14="http://schemas.microsoft.com/office/drawing/2010/main" val="false"/>
              </a:ext>
              <a:ext uri="{96DAC541-7B7A-43D3-8B79-37D633B846F1}">
                <asvg:svgBlip xmlns:asvg="http://schemas.microsoft.com/office/drawing/2016/SVG/main" r:embed="rId8"/>
              </a:ext>
            </a:extLst>
          </a:blip>
          <a:stretch>
            <a:fillRect/>
          </a:stretch>
        </p:blipFill>
        <p:spPr>
          <a:xfrm>
            <a:off x="1016000" y="3429000"/>
            <a:ext cx="355600" cy="355600"/>
          </a:xfrm>
          <a:prstGeom prst="rect">
            <a:avLst/>
          </a:prstGeom>
        </p:spPr>
      </p:pic>
      <p:sp>
        <p:nvSpPr>
          <p:cNvPr id="28" name="AutoShape 17"/>
          <p:cNvSpPr/>
          <p:nvPr/>
        </p:nvSpPr>
        <p:spPr>
          <a:xfrm>
            <a:off x="1574800" y="3454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新能源及储能</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9" name="AutoShape 18"/>
          <p:cNvSpPr/>
          <p:nvPr/>
        </p:nvSpPr>
        <p:spPr>
          <a:xfrm>
            <a:off x="4445000" y="3175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30" name="Picture 19"/>
          <p:cNvPicPr>
            <a:picLocks noChangeAspect="true"/>
          </p:cNvPicPr>
          <p:nvPr/>
        </p:nvPicPr>
        <p:blipFill>
          <a:blip r:embed="rId9">
            <a:extLst>
              <a:ext uri="{28A0092B-C50C-407E-A947-70E740481C1C}">
                <a14:useLocalDpi xmlns:a14="http://schemas.microsoft.com/office/drawing/2010/main" val="false"/>
              </a:ext>
              <a:ext uri="{96DAC541-7B7A-43D3-8B79-37D633B846F1}">
                <asvg:svgBlip xmlns:asvg="http://schemas.microsoft.com/office/drawing/2016/SVG/main" r:embed="rId10"/>
              </a:ext>
            </a:extLst>
          </a:blip>
          <a:stretch>
            <a:fillRect/>
          </a:stretch>
        </p:blipFill>
        <p:spPr>
          <a:xfrm>
            <a:off x="4699000" y="3429000"/>
            <a:ext cx="355600" cy="355600"/>
          </a:xfrm>
          <a:prstGeom prst="rect">
            <a:avLst/>
          </a:prstGeom>
        </p:spPr>
      </p:pic>
      <p:sp>
        <p:nvSpPr>
          <p:cNvPr id="31" name="AutoShape 20"/>
          <p:cNvSpPr/>
          <p:nvPr/>
        </p:nvSpPr>
        <p:spPr>
          <a:xfrm>
            <a:off x="5257800" y="3454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生物医药</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32" name="AutoShape 21"/>
          <p:cNvSpPr/>
          <p:nvPr/>
        </p:nvSpPr>
        <p:spPr>
          <a:xfrm>
            <a:off x="8128000" y="3175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33" name="Picture 22"/>
          <p:cNvPicPr>
            <a:picLocks noChangeAspect="true"/>
          </p:cNvPicPr>
          <p:nvPr/>
        </p:nvPicPr>
        <p:blipFill>
          <a:blip r:embed="rId11">
            <a:extLst>
              <a:ext uri="{28A0092B-C50C-407E-A947-70E740481C1C}">
                <a14:useLocalDpi xmlns:a14="http://schemas.microsoft.com/office/drawing/2010/main" val="false"/>
              </a:ext>
              <a:ext uri="{96DAC541-7B7A-43D3-8B79-37D633B846F1}">
                <asvg:svgBlip xmlns:asvg="http://schemas.microsoft.com/office/drawing/2016/SVG/main" r:embed="rId12"/>
              </a:ext>
            </a:extLst>
          </a:blip>
          <a:stretch>
            <a:fillRect/>
          </a:stretch>
        </p:blipFill>
        <p:spPr>
          <a:xfrm>
            <a:off x="8382000" y="3429000"/>
            <a:ext cx="355600" cy="355600"/>
          </a:xfrm>
          <a:prstGeom prst="rect">
            <a:avLst/>
          </a:prstGeom>
        </p:spPr>
      </p:pic>
      <p:sp>
        <p:nvSpPr>
          <p:cNvPr id="34" name="AutoShape 23"/>
          <p:cNvSpPr/>
          <p:nvPr/>
        </p:nvSpPr>
        <p:spPr>
          <a:xfrm>
            <a:off x="8940800" y="3454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现代特色农林业</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35" name="AutoShape 24"/>
          <p:cNvSpPr/>
          <p:nvPr/>
        </p:nvSpPr>
        <p:spPr>
          <a:xfrm>
            <a:off x="762000" y="4826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36" name="Picture 25"/>
          <p:cNvPicPr>
            <a:picLocks noChangeAspect="true"/>
          </p:cNvPicPr>
          <p:nvPr/>
        </p:nvPicPr>
        <p:blipFill>
          <a:blip r:embed="rId13">
            <a:extLst>
              <a:ext uri="{28A0092B-C50C-407E-A947-70E740481C1C}">
                <a14:useLocalDpi xmlns:a14="http://schemas.microsoft.com/office/drawing/2010/main" val="false"/>
              </a:ext>
              <a:ext uri="{96DAC541-7B7A-43D3-8B79-37D633B846F1}">
                <asvg:svgBlip xmlns:asvg="http://schemas.microsoft.com/office/drawing/2016/SVG/main" r:embed="rId14"/>
              </a:ext>
            </a:extLst>
          </a:blip>
          <a:stretch>
            <a:fillRect/>
          </a:stretch>
        </p:blipFill>
        <p:spPr>
          <a:xfrm>
            <a:off x="1016000" y="5080000"/>
            <a:ext cx="355600" cy="355600"/>
          </a:xfrm>
          <a:prstGeom prst="rect">
            <a:avLst/>
          </a:prstGeom>
        </p:spPr>
      </p:pic>
      <p:sp>
        <p:nvSpPr>
          <p:cNvPr id="37" name="AutoShape 26"/>
          <p:cNvSpPr/>
          <p:nvPr/>
        </p:nvSpPr>
        <p:spPr>
          <a:xfrm>
            <a:off x="1574800" y="5105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海洋经济</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38" name="AutoShape 27"/>
          <p:cNvSpPr/>
          <p:nvPr/>
        </p:nvSpPr>
        <p:spPr>
          <a:xfrm>
            <a:off x="4445000" y="4826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39" name="Picture 28"/>
          <p:cNvPicPr>
            <a:picLocks noChangeAspect="true"/>
          </p:cNvPicPr>
          <p:nvPr/>
        </p:nvPicPr>
        <p:blipFill>
          <a:blip r:embed="rId7">
            <a:extLst>
              <a:ext uri="{28A0092B-C50C-407E-A947-70E740481C1C}">
                <a14:useLocalDpi xmlns:a14="http://schemas.microsoft.com/office/drawing/2010/main" val="false"/>
              </a:ext>
              <a:ext uri="{96DAC541-7B7A-43D3-8B79-37D633B846F1}">
                <asvg:svgBlip xmlns:asvg="http://schemas.microsoft.com/office/drawing/2016/SVG/main" r:embed="rId8"/>
              </a:ext>
            </a:extLst>
          </a:blip>
          <a:stretch>
            <a:fillRect/>
          </a:stretch>
        </p:blipFill>
        <p:spPr>
          <a:xfrm>
            <a:off x="4699000" y="5080000"/>
            <a:ext cx="355600" cy="355600"/>
          </a:xfrm>
          <a:prstGeom prst="rect">
            <a:avLst/>
          </a:prstGeom>
        </p:spPr>
      </p:pic>
      <p:sp>
        <p:nvSpPr>
          <p:cNvPr id="40" name="AutoShape 29"/>
          <p:cNvSpPr/>
          <p:nvPr/>
        </p:nvSpPr>
        <p:spPr>
          <a:xfrm>
            <a:off x="5257800" y="5105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绿色低碳技术</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1" name="AutoShape 30"/>
          <p:cNvSpPr/>
          <p:nvPr/>
        </p:nvSpPr>
        <p:spPr>
          <a:xfrm>
            <a:off x="8128000" y="4826000"/>
            <a:ext cx="330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p>
            <a:pPr algn="ctr">
              <a:defRPr/>
            </a:pPr>
            <a:endParaRPr sz="2000"/>
          </a:p>
        </p:txBody>
      </p:sp>
      <p:pic>
        <p:nvPicPr>
          <p:cNvPr id="42" name="Picture 31"/>
          <p:cNvPicPr>
            <a:picLocks noChangeAspect="true"/>
          </p:cNvPicPr>
          <p:nvPr/>
        </p:nvPicPr>
        <p:blipFill>
          <a:blip r:embed="rId15">
            <a:extLst>
              <a:ext uri="{28A0092B-C50C-407E-A947-70E740481C1C}">
                <a14:useLocalDpi xmlns:a14="http://schemas.microsoft.com/office/drawing/2010/main" val="false"/>
              </a:ext>
              <a:ext uri="{96DAC541-7B7A-43D3-8B79-37D633B846F1}">
                <asvg:svgBlip xmlns:asvg="http://schemas.microsoft.com/office/drawing/2016/SVG/main" r:embed="rId16"/>
              </a:ext>
            </a:extLst>
          </a:blip>
          <a:stretch>
            <a:fillRect/>
          </a:stretch>
        </p:blipFill>
        <p:spPr>
          <a:xfrm>
            <a:off x="8382000" y="5080000"/>
            <a:ext cx="355600" cy="355600"/>
          </a:xfrm>
          <a:prstGeom prst="rect">
            <a:avLst/>
          </a:prstGeom>
        </p:spPr>
      </p:pic>
      <p:sp>
        <p:nvSpPr>
          <p:cNvPr id="43" name="AutoShape 32"/>
          <p:cNvSpPr/>
          <p:nvPr/>
        </p:nvSpPr>
        <p:spPr>
          <a:xfrm>
            <a:off x="8940800" y="5105400"/>
            <a:ext cx="2286000" cy="304800"/>
          </a:xfrm>
          <a:prstGeom prst="rect">
            <a:avLst/>
          </a:prstGeom>
          <a:noFill/>
          <a:ln w="12700" cap="flat" cmpd="sng">
            <a:noFill/>
            <a:prstDash val="solid"/>
            <a:round/>
          </a:ln>
        </p:spPr>
        <p:txBody>
          <a:bodyPr vert="horz" wrap="square" lIns="0" tIns="0" rIns="0" bIns="0" rtlCol="0" anchor="ctr" anchorCtr="false"/>
          <a:p>
            <a:pPr indent="0" algn="l">
              <a:lnSpc>
                <a:spcPct val="125000"/>
              </a:lnSpc>
              <a:defRPr/>
            </a:pPr>
            <a:r>
              <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人工智能</a:t>
            </a:r>
            <a:endParaRPr lang="en-US" sz="24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tags/tag1.xml><?xml version="1.0" encoding="utf-8"?>
<p:tagLst xmlns:p="http://schemas.openxmlformats.org/presentationml/2006/main">
  <p:tag name="KSO_WM_DIAGRAM_VIRTUALLY_FRAME" val="{&quot;height&quot;:415.99999384651784,&quot;left&quot;:60,&quot;top&quot;:36.000006153482126,&quot;width&quot;:880}"/>
</p:tagLst>
</file>

<file path=ppt/tags/tag10.xml><?xml version="1.0" encoding="utf-8"?>
<p:tagLst xmlns:p="http://schemas.openxmlformats.org/presentationml/2006/main">
  <p:tag name="KSO_WM_DIAGRAM_VIRTUALLY_FRAME" val="{&quot;height&quot;:415.99999384651784,&quot;left&quot;:60,&quot;top&quot;:36.000006153482126,&quot;width&quot;:880}"/>
</p:tagLst>
</file>

<file path=ppt/tags/tag11.xml><?xml version="1.0" encoding="utf-8"?>
<p:tagLst xmlns:p="http://schemas.openxmlformats.org/presentationml/2006/main">
  <p:tag name="KSO_WM_DIAGRAM_VIRTUALLY_FRAME" val="{&quot;height&quot;:415.99999384651784,&quot;left&quot;:60,&quot;top&quot;:36.000006153482126,&quot;width&quot;:880}"/>
</p:tagLst>
</file>

<file path=ppt/tags/tag12.xml><?xml version="1.0" encoding="utf-8"?>
<p:tagLst xmlns:p="http://schemas.openxmlformats.org/presentationml/2006/main">
  <p:tag name="KSO_WM_DIAGRAM_VIRTUALLY_FRAME" val="{&quot;height&quot;:415.99999384651784,&quot;left&quot;:60,&quot;top&quot;:36.000006153482126,&quot;width&quot;:880}"/>
</p:tagLst>
</file>

<file path=ppt/tags/tag13.xml><?xml version="1.0" encoding="utf-8"?>
<p:tagLst xmlns:p="http://schemas.openxmlformats.org/presentationml/2006/main">
  <p:tag name="KSO_WM_DIAGRAM_VIRTUALLY_FRAME" val="{&quot;height&quot;:415.99999384651784,&quot;left&quot;:60,&quot;top&quot;:36.000006153482126,&quot;width&quot;:880}"/>
</p:tagLst>
</file>

<file path=ppt/tags/tag14.xml><?xml version="1.0" encoding="utf-8"?>
<p:tagLst xmlns:p="http://schemas.openxmlformats.org/presentationml/2006/main">
  <p:tag name="KSO_WM_DIAGRAM_VIRTUALLY_FRAME" val="{&quot;height&quot;:415.99999384651784,&quot;left&quot;:60,&quot;top&quot;:36.000006153482126,&quot;width&quot;:880}"/>
</p:tagLst>
</file>

<file path=ppt/tags/tag15.xml><?xml version="1.0" encoding="utf-8"?>
<p:tagLst xmlns:p="http://schemas.openxmlformats.org/presentationml/2006/main">
  <p:tag name="KSO_WM_DIAGRAM_VIRTUALLY_FRAME" val="{&quot;height&quot;:415.99999384651784,&quot;left&quot;:60,&quot;top&quot;:36.000006153482126,&quot;width&quot;:880}"/>
</p:tagLst>
</file>

<file path=ppt/tags/tag16.xml><?xml version="1.0" encoding="utf-8"?>
<p:tagLst xmlns:p="http://schemas.openxmlformats.org/presentationml/2006/main">
  <p:tag name="KSO_WM_DIAGRAM_VIRTUALLY_FRAME" val="{&quot;height&quot;:415.99999384651784,&quot;left&quot;:60,&quot;top&quot;:36.000006153482126,&quot;width&quot;:880}"/>
</p:tagLst>
</file>

<file path=ppt/tags/tag17.xml><?xml version="1.0" encoding="utf-8"?>
<p:tagLst xmlns:p="http://schemas.openxmlformats.org/presentationml/2006/main">
  <p:tag name="KSO_WM_DIAGRAM_VIRTUALLY_FRAME" val="{&quot;height&quot;:415.99999384651784,&quot;left&quot;:60,&quot;top&quot;:36.000006153482126,&quot;width&quot;:880}"/>
</p:tagLst>
</file>

<file path=ppt/tags/tag18.xml><?xml version="1.0" encoding="utf-8"?>
<p:tagLst xmlns:p="http://schemas.openxmlformats.org/presentationml/2006/main">
  <p:tag name="KSO_WM_DIAGRAM_VIRTUALLY_FRAME" val="{&quot;height&quot;:415.99999384651784,&quot;left&quot;:60,&quot;top&quot;:36.000006153482126,&quot;width&quot;:880}"/>
</p:tagLst>
</file>

<file path=ppt/tags/tag19.xml><?xml version="1.0" encoding="utf-8"?>
<p:tagLst xmlns:p="http://schemas.openxmlformats.org/presentationml/2006/main">
  <p:tag name="KSO_WM_DIAGRAM_VIRTUALLY_FRAME" val="{&quot;height&quot;:415.99999384651784,&quot;left&quot;:60,&quot;top&quot;:36.000006153482126,&quot;width&quot;:880}"/>
</p:tagLst>
</file>

<file path=ppt/tags/tag2.xml><?xml version="1.0" encoding="utf-8"?>
<p:tagLst xmlns:p="http://schemas.openxmlformats.org/presentationml/2006/main">
  <p:tag name="KSO_WM_DIAGRAM_VIRTUALLY_FRAME" val="{&quot;height&quot;:415.99999384651784,&quot;left&quot;:60,&quot;top&quot;:36.000006153482126,&quot;width&quot;:880}"/>
</p:tagLst>
</file>

<file path=ppt/tags/tag3.xml><?xml version="1.0" encoding="utf-8"?>
<p:tagLst xmlns:p="http://schemas.openxmlformats.org/presentationml/2006/main">
  <p:tag name="KSO_WM_DIAGRAM_VIRTUALLY_FRAME" val="{&quot;height&quot;:415.99999384651784,&quot;left&quot;:60,&quot;top&quot;:36.000006153482126,&quot;width&quot;:880}"/>
</p:tagLst>
</file>

<file path=ppt/tags/tag4.xml><?xml version="1.0" encoding="utf-8"?>
<p:tagLst xmlns:p="http://schemas.openxmlformats.org/presentationml/2006/main">
  <p:tag name="KSO_WM_DIAGRAM_VIRTUALLY_FRAME" val="{&quot;height&quot;:415.99999384651784,&quot;left&quot;:60,&quot;top&quot;:36.000006153482126,&quot;width&quot;:880}"/>
</p:tagLst>
</file>

<file path=ppt/tags/tag5.xml><?xml version="1.0" encoding="utf-8"?>
<p:tagLst xmlns:p="http://schemas.openxmlformats.org/presentationml/2006/main">
  <p:tag name="KSO_WM_DIAGRAM_VIRTUALLY_FRAME" val="{&quot;height&quot;:415.99999384651784,&quot;left&quot;:60,&quot;top&quot;:36.000006153482126,&quot;width&quot;:880}"/>
</p:tagLst>
</file>

<file path=ppt/tags/tag6.xml><?xml version="1.0" encoding="utf-8"?>
<p:tagLst xmlns:p="http://schemas.openxmlformats.org/presentationml/2006/main">
  <p:tag name="KSO_WM_DIAGRAM_VIRTUALLY_FRAME" val="{&quot;height&quot;:415.99999384651784,&quot;left&quot;:60,&quot;top&quot;:36.000006153482126,&quot;width&quot;:880}"/>
</p:tagLst>
</file>

<file path=ppt/tags/tag7.xml><?xml version="1.0" encoding="utf-8"?>
<p:tagLst xmlns:p="http://schemas.openxmlformats.org/presentationml/2006/main">
  <p:tag name="KSO_WM_DIAGRAM_VIRTUALLY_FRAME" val="{&quot;height&quot;:415.99999384651784,&quot;left&quot;:60,&quot;top&quot;:36.000006153482126,&quot;width&quot;:880}"/>
</p:tagLst>
</file>

<file path=ppt/tags/tag8.xml><?xml version="1.0" encoding="utf-8"?>
<p:tagLst xmlns:p="http://schemas.openxmlformats.org/presentationml/2006/main">
  <p:tag name="KSO_WM_DIAGRAM_VIRTUALLY_FRAME" val="{&quot;height&quot;:415.99999384651784,&quot;left&quot;:60,&quot;top&quot;:36.000006153482126,&quot;width&quot;:880}"/>
</p:tagLst>
</file>

<file path=ppt/tags/tag9.xml><?xml version="1.0" encoding="utf-8"?>
<p:tagLst xmlns:p="http://schemas.openxmlformats.org/presentationml/2006/main">
  <p:tag name="KSO_WM_DIAGRAM_VIRTUALLY_FRAME" val="{&quot;height&quot;:415.99999384651784,&quot;left&quot;:60,&quot;top&quot;:36.000006153482126,&quot;width&quot;:88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tint val="100000"/>
                <a:shade val="100000"/>
                <a:satMod val="130000"/>
              </a:schemeClr>
            </a:gs>
            <a:gs pos="100000">
              <a:schemeClr val="phClr">
                <a:tint val="50000"/>
                <a:shade val="100000"/>
                <a:satMod val="350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2515</Words>
  <Application>WPS 演示</Application>
  <PresentationFormat/>
  <Paragraphs>378</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7</vt:i4>
      </vt:variant>
      <vt:variant>
        <vt:lpstr>幻灯片标题</vt:lpstr>
      </vt:variant>
      <vt:variant>
        <vt:i4>24</vt:i4>
      </vt:variant>
    </vt:vector>
  </HeadingPairs>
  <TitlesOfParts>
    <vt:vector size="42" baseType="lpstr">
      <vt:lpstr>Arial</vt:lpstr>
      <vt:lpstr>宋体</vt:lpstr>
      <vt:lpstr>Wingdings</vt:lpstr>
      <vt:lpstr>Arial</vt:lpstr>
      <vt:lpstr>Times New Roman</vt:lpstr>
      <vt:lpstr>Noto Sans SC</vt:lpstr>
      <vt:lpstr>Noto Sans Mono CJK HK</vt:lpstr>
      <vt:lpstr>微软雅黑</vt:lpstr>
      <vt:lpstr>黑体</vt:lpstr>
      <vt:lpstr>Arial Unicode MS</vt:lpstr>
      <vt:lpstr>方正仿宋_GBK</vt:lpstr>
      <vt:lpstr>Office 主题​​</vt:lpstr>
      <vt:lpstr>默认主题</vt:lpstr>
      <vt:lpstr>1_默认主题</vt:lpstr>
      <vt:lpstr>2_默认主题</vt:lpstr>
      <vt:lpstr>4_默认主题</vt:lpstr>
      <vt:lpstr>5_默认主题</vt:lpstr>
      <vt:lpstr>6_默认主题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gxxc</cp:lastModifiedBy>
  <cp:revision>20</cp:revision>
  <dcterms:created xsi:type="dcterms:W3CDTF">2026-01-21T07:19:03Z</dcterms:created>
  <dcterms:modified xsi:type="dcterms:W3CDTF">2026-01-21T07:19:03Z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2052-11.8.2.10489</vt:lpwstr>
  </property>
  <property fmtid="{D5CDD505-2E9C-101B-9397-08002B2CF9AE}" pid="3" name="ICV">
    <vt:lpwstr>FA19D37F93584ACDB279A69861B60EFC_12</vt:lpwstr>
  </property>
</Properties>
</file>